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2" r:id="rId5"/>
    <p:sldId id="281" r:id="rId6"/>
    <p:sldId id="260" r:id="rId7"/>
    <p:sldId id="261" r:id="rId8"/>
    <p:sldId id="282" r:id="rId9"/>
    <p:sldId id="264" r:id="rId10"/>
    <p:sldId id="272" r:id="rId11"/>
    <p:sldId id="283" r:id="rId12"/>
    <p:sldId id="265" r:id="rId13"/>
    <p:sldId id="284" r:id="rId14"/>
    <p:sldId id="267" r:id="rId15"/>
    <p:sldId id="288" r:id="rId16"/>
    <p:sldId id="266" r:id="rId17"/>
    <p:sldId id="286" r:id="rId18"/>
    <p:sldId id="268" r:id="rId19"/>
    <p:sldId id="269" r:id="rId20"/>
    <p:sldId id="270" r:id="rId21"/>
    <p:sldId id="271" r:id="rId22"/>
    <p:sldId id="285" r:id="rId23"/>
    <p:sldId id="273" r:id="rId24"/>
    <p:sldId id="274" r:id="rId25"/>
    <p:sldId id="275" r:id="rId26"/>
    <p:sldId id="276" r:id="rId27"/>
    <p:sldId id="291" r:id="rId28"/>
    <p:sldId id="277" r:id="rId29"/>
    <p:sldId id="295" r:id="rId30"/>
    <p:sldId id="292" r:id="rId31"/>
    <p:sldId id="287" r:id="rId32"/>
    <p:sldId id="294" r:id="rId33"/>
    <p:sldId id="289" r:id="rId34"/>
    <p:sldId id="290" r:id="rId35"/>
    <p:sldId id="278" r:id="rId36"/>
    <p:sldId id="27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1" autoAdjust="0"/>
    <p:restoredTop sz="94606" autoAdjust="0"/>
  </p:normalViewPr>
  <p:slideViewPr>
    <p:cSldViewPr>
      <p:cViewPr>
        <p:scale>
          <a:sx n="80" d="100"/>
          <a:sy n="80" d="100"/>
        </p:scale>
        <p:origin x="-523" y="-125"/>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6D6CAE-F778-4572-9938-C29959D077F3}" type="datetimeFigureOut">
              <a:rPr lang="en-US" smtClean="0"/>
              <a:pPr/>
              <a:t>2/26/2014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B10FBD-7EFC-460B-8443-0765B23DEA8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6D6CAE-F778-4572-9938-C29959D077F3}" type="datetimeFigureOut">
              <a:rPr lang="en-US" smtClean="0"/>
              <a:pPr/>
              <a:t>2/26/2014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B10FBD-7EFC-460B-8443-0765B23DEA8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6D6CAE-F778-4572-9938-C29959D077F3}" type="datetimeFigureOut">
              <a:rPr lang="en-US" smtClean="0"/>
              <a:pPr/>
              <a:t>2/26/2014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B10FBD-7EFC-460B-8443-0765B23DEA8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6D6CAE-F778-4572-9938-C29959D077F3}" type="datetimeFigureOut">
              <a:rPr lang="en-US" smtClean="0"/>
              <a:pPr/>
              <a:t>2/26/2014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B10FBD-7EFC-460B-8443-0765B23DEA8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6D6CAE-F778-4572-9938-C29959D077F3}" type="datetimeFigureOut">
              <a:rPr lang="en-US" smtClean="0"/>
              <a:pPr/>
              <a:t>2/26/2014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B10FBD-7EFC-460B-8443-0765B23DEA8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6D6CAE-F778-4572-9938-C29959D077F3}" type="datetimeFigureOut">
              <a:rPr lang="en-US" smtClean="0"/>
              <a:pPr/>
              <a:t>2/26/2014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B10FBD-7EFC-460B-8443-0765B23DEA8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6D6CAE-F778-4572-9938-C29959D077F3}" type="datetimeFigureOut">
              <a:rPr lang="en-US" smtClean="0"/>
              <a:pPr/>
              <a:t>2/26/2014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B10FBD-7EFC-460B-8443-0765B23DEA8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6D6CAE-F778-4572-9938-C29959D077F3}" type="datetimeFigureOut">
              <a:rPr lang="en-US" smtClean="0"/>
              <a:pPr/>
              <a:t>2/26/2014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B10FBD-7EFC-460B-8443-0765B23DEA8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6D6CAE-F778-4572-9938-C29959D077F3}" type="datetimeFigureOut">
              <a:rPr lang="en-US" smtClean="0"/>
              <a:pPr/>
              <a:t>2/26/2014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B10FBD-7EFC-460B-8443-0765B23DEA8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6D6CAE-F778-4572-9938-C29959D077F3}" type="datetimeFigureOut">
              <a:rPr lang="en-US" smtClean="0"/>
              <a:pPr/>
              <a:t>2/26/2014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B10FBD-7EFC-460B-8443-0765B23DEA8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6D6CAE-F778-4572-9938-C29959D077F3}" type="datetimeFigureOut">
              <a:rPr lang="en-US" smtClean="0"/>
              <a:pPr/>
              <a:t>2/26/2014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B10FBD-7EFC-460B-8443-0765B23DEA8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D6CAE-F778-4572-9938-C29959D077F3}" type="datetimeFigureOut">
              <a:rPr lang="en-US" smtClean="0"/>
              <a:pPr/>
              <a:t>2/26/2014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10FBD-7EFC-460B-8443-0765B23DEA8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www.craftsmanspace.com/sites/default/files/free-knowledge-articles/dovetailed_half_lap_joint.gif"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4.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2133599"/>
          </a:xfrm>
        </p:spPr>
        <p:txBody>
          <a:bodyPr>
            <a:normAutofit/>
          </a:bodyPr>
          <a:lstStyle/>
          <a:p>
            <a:r>
              <a:rPr lang="en-US" sz="6000" dirty="0" smtClean="0"/>
              <a:t>Types of Dovetails</a:t>
            </a:r>
            <a:endParaRPr lang="en-US" sz="6000" dirty="0"/>
          </a:p>
        </p:txBody>
      </p:sp>
      <p:sp>
        <p:nvSpPr>
          <p:cNvPr id="3" name="Subtitle 2"/>
          <p:cNvSpPr>
            <a:spLocks noGrp="1"/>
          </p:cNvSpPr>
          <p:nvPr>
            <p:ph type="subTitle" idx="1"/>
          </p:nvPr>
        </p:nvSpPr>
        <p:spPr>
          <a:xfrm>
            <a:off x="1447800" y="4191000"/>
            <a:ext cx="6400800" cy="1752600"/>
          </a:xfrm>
        </p:spPr>
        <p:txBody>
          <a:bodyPr>
            <a:normAutofit/>
          </a:bodyPr>
          <a:lstStyle/>
          <a:p>
            <a:r>
              <a:rPr lang="en-US" sz="4000" b="1" dirty="0" smtClean="0">
                <a:solidFill>
                  <a:srgbClr val="FF0000"/>
                </a:solidFill>
              </a:rPr>
              <a:t>Disclaimer</a:t>
            </a:r>
          </a:p>
          <a:p>
            <a:r>
              <a:rPr lang="en-US" sz="1600" b="1" dirty="0" smtClean="0">
                <a:solidFill>
                  <a:srgbClr val="FF0000"/>
                </a:solidFill>
              </a:rPr>
              <a:t>Not how but why</a:t>
            </a:r>
          </a:p>
          <a:p>
            <a:r>
              <a:rPr lang="en-US" sz="1600" b="1" dirty="0" smtClean="0">
                <a:solidFill>
                  <a:srgbClr val="FF0000"/>
                </a:solidFill>
              </a:rPr>
              <a:t>Options</a:t>
            </a:r>
            <a:endParaRPr lang="en-US" sz="1600" b="1" dirty="0" smtClean="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Full/Through Dovetail</a:t>
            </a:r>
            <a:endParaRPr lang="en-US" dirty="0">
              <a:solidFill>
                <a:srgbClr val="FF0000"/>
              </a:solidFill>
            </a:endParaRPr>
          </a:p>
        </p:txBody>
      </p:sp>
      <p:pic>
        <p:nvPicPr>
          <p:cNvPr id="4" name="Content Placeholder 5" descr="dovetails pp 408-409.jpg"/>
          <p:cNvPicPr>
            <a:picLocks noGrp="1" noChangeAspect="1"/>
          </p:cNvPicPr>
          <p:nvPr>
            <p:ph idx="1"/>
          </p:nvPr>
        </p:nvPicPr>
        <p:blipFill>
          <a:blip r:embed="rId2" cstate="print"/>
          <a:srcRect l="51190" t="13469" b="34339"/>
          <a:stretch>
            <a:fillRect/>
          </a:stretch>
        </p:blipFill>
        <p:spPr>
          <a:xfrm>
            <a:off x="533400" y="1524000"/>
            <a:ext cx="6338593" cy="4790873"/>
          </a:xfrm>
        </p:spPr>
      </p:pic>
      <p:sp>
        <p:nvSpPr>
          <p:cNvPr id="5" name="TextBox 4"/>
          <p:cNvSpPr txBox="1"/>
          <p:nvPr/>
        </p:nvSpPr>
        <p:spPr>
          <a:xfrm>
            <a:off x="7162800" y="2819400"/>
            <a:ext cx="1752600" cy="1754326"/>
          </a:xfrm>
          <a:prstGeom prst="rect">
            <a:avLst/>
          </a:prstGeom>
          <a:noFill/>
        </p:spPr>
        <p:txBody>
          <a:bodyPr wrap="square" rtlCol="0">
            <a:spAutoFit/>
          </a:bodyPr>
          <a:lstStyle/>
          <a:p>
            <a:r>
              <a:rPr lang="en-US" dirty="0" smtClean="0">
                <a:solidFill>
                  <a:schemeClr val="tx2">
                    <a:lumMod val="75000"/>
                  </a:schemeClr>
                </a:solidFill>
              </a:rPr>
              <a:t>From Audell ‘s</a:t>
            </a:r>
          </a:p>
          <a:p>
            <a:r>
              <a:rPr lang="en-US" dirty="0" smtClean="0">
                <a:solidFill>
                  <a:schemeClr val="tx2">
                    <a:lumMod val="75000"/>
                  </a:schemeClr>
                </a:solidFill>
              </a:rPr>
              <a:t>Shop Manual</a:t>
            </a:r>
          </a:p>
          <a:p>
            <a:r>
              <a:rPr lang="en-US" dirty="0" smtClean="0">
                <a:solidFill>
                  <a:schemeClr val="tx2">
                    <a:lumMod val="75000"/>
                  </a:schemeClr>
                </a:solidFill>
              </a:rPr>
              <a:t>1923.</a:t>
            </a:r>
          </a:p>
          <a:p>
            <a:endParaRPr lang="en-US" dirty="0" smtClean="0">
              <a:solidFill>
                <a:schemeClr val="tx2">
                  <a:lumMod val="75000"/>
                </a:schemeClr>
              </a:solidFill>
            </a:endParaRPr>
          </a:p>
          <a:p>
            <a:r>
              <a:rPr lang="en-US" dirty="0" smtClean="0">
                <a:solidFill>
                  <a:schemeClr val="tx2">
                    <a:lumMod val="75000"/>
                  </a:schemeClr>
                </a:solidFill>
              </a:rPr>
              <a:t>Dovetails are a dying art?  1902</a:t>
            </a:r>
            <a:endParaRPr lang="en-US" dirty="0">
              <a:solidFill>
                <a:schemeClr val="tx2">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Half Pin vs. Half Tail Dovetail</a:t>
            </a:r>
            <a:endParaRPr lang="en-US" dirty="0">
              <a:solidFill>
                <a:srgbClr val="FF0000"/>
              </a:solidFill>
            </a:endParaRPr>
          </a:p>
        </p:txBody>
      </p:sp>
      <p:pic>
        <p:nvPicPr>
          <p:cNvPr id="7" name="Content Placeholder 6" descr="half pin dovetail.jpg"/>
          <p:cNvPicPr>
            <a:picLocks noGrp="1" noChangeAspect="1"/>
          </p:cNvPicPr>
          <p:nvPr>
            <p:ph sz="half" idx="1"/>
          </p:nvPr>
        </p:nvPicPr>
        <p:blipFill>
          <a:blip r:embed="rId2" cstate="print"/>
          <a:stretch>
            <a:fillRect/>
          </a:stretch>
        </p:blipFill>
        <p:spPr>
          <a:xfrm>
            <a:off x="762000" y="1752600"/>
            <a:ext cx="3804671" cy="3200400"/>
          </a:xfrm>
        </p:spPr>
      </p:pic>
      <p:pic>
        <p:nvPicPr>
          <p:cNvPr id="8" name="Content Placeholder 7" descr="half tail.jpg"/>
          <p:cNvPicPr>
            <a:picLocks noGrp="1" noChangeAspect="1"/>
          </p:cNvPicPr>
          <p:nvPr>
            <p:ph sz="half" idx="2"/>
          </p:nvPr>
        </p:nvPicPr>
        <p:blipFill>
          <a:blip r:embed="rId3" cstate="print"/>
          <a:stretch>
            <a:fillRect/>
          </a:stretch>
        </p:blipFill>
        <p:spPr>
          <a:xfrm>
            <a:off x="4876800" y="1752600"/>
            <a:ext cx="3831465" cy="3200400"/>
          </a:xfrm>
        </p:spPr>
      </p:pic>
      <p:sp>
        <p:nvSpPr>
          <p:cNvPr id="5" name="TextBox 4"/>
          <p:cNvSpPr txBox="1"/>
          <p:nvPr/>
        </p:nvSpPr>
        <p:spPr>
          <a:xfrm>
            <a:off x="2286000" y="5334000"/>
            <a:ext cx="4648200" cy="1292662"/>
          </a:xfrm>
          <a:prstGeom prst="rect">
            <a:avLst/>
          </a:prstGeom>
          <a:noFill/>
        </p:spPr>
        <p:txBody>
          <a:bodyPr wrap="square" rtlCol="0">
            <a:spAutoFit/>
          </a:bodyPr>
          <a:lstStyle/>
          <a:p>
            <a:pPr>
              <a:buFont typeface="Arial" pitchFamily="34" charset="0"/>
              <a:buChar char="•"/>
            </a:pPr>
            <a:r>
              <a:rPr lang="en-US" sz="2000" dirty="0" smtClean="0">
                <a:solidFill>
                  <a:schemeClr val="tx2">
                    <a:lumMod val="75000"/>
                  </a:schemeClr>
                </a:solidFill>
              </a:rPr>
              <a:t>Strength</a:t>
            </a:r>
          </a:p>
          <a:p>
            <a:pPr>
              <a:buFont typeface="Arial" pitchFamily="34" charset="0"/>
              <a:buChar char="•"/>
            </a:pPr>
            <a:r>
              <a:rPr lang="en-US" sz="2000" dirty="0" smtClean="0">
                <a:solidFill>
                  <a:schemeClr val="tx2">
                    <a:lumMod val="75000"/>
                  </a:schemeClr>
                </a:solidFill>
              </a:rPr>
              <a:t>Location of groove for insert</a:t>
            </a:r>
          </a:p>
          <a:p>
            <a:pPr>
              <a:buFont typeface="Arial" pitchFamily="34" charset="0"/>
              <a:buChar char="•"/>
            </a:pPr>
            <a:r>
              <a:rPr lang="en-US" sz="2000" dirty="0" smtClean="0">
                <a:solidFill>
                  <a:schemeClr val="tx2">
                    <a:lumMod val="75000"/>
                  </a:schemeClr>
                </a:solidFill>
              </a:rPr>
              <a:t>Personal preference</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Beveled Dovetails</a:t>
            </a:r>
            <a:endParaRPr lang="en-US" dirty="0">
              <a:solidFill>
                <a:srgbClr val="FF0000"/>
              </a:solidFill>
            </a:endParaRPr>
          </a:p>
        </p:txBody>
      </p:sp>
      <p:sp>
        <p:nvSpPr>
          <p:cNvPr id="6" name="Content Placeholder 5"/>
          <p:cNvSpPr>
            <a:spLocks noGrp="1"/>
          </p:cNvSpPr>
          <p:nvPr>
            <p:ph sz="half" idx="2"/>
          </p:nvPr>
        </p:nvSpPr>
        <p:spPr>
          <a:xfrm>
            <a:off x="4800600" y="2286000"/>
            <a:ext cx="4038600" cy="3048000"/>
          </a:xfrm>
        </p:spPr>
        <p:txBody>
          <a:bodyPr>
            <a:normAutofit fontScale="92500" lnSpcReduction="20000"/>
          </a:bodyPr>
          <a:lstStyle/>
          <a:p>
            <a:r>
              <a:rPr lang="en-US" dirty="0" smtClean="0">
                <a:solidFill>
                  <a:schemeClr val="tx2">
                    <a:lumMod val="75000"/>
                  </a:schemeClr>
                </a:solidFill>
              </a:rPr>
              <a:t>A full/through dovetail where one of the boards are at an angle other than a right angle.  </a:t>
            </a:r>
          </a:p>
          <a:p>
            <a:r>
              <a:rPr lang="en-US" dirty="0" smtClean="0">
                <a:solidFill>
                  <a:schemeClr val="tx2">
                    <a:lumMod val="75000"/>
                  </a:schemeClr>
                </a:solidFill>
              </a:rPr>
              <a:t>Common on tool totes.</a:t>
            </a:r>
          </a:p>
          <a:p>
            <a:r>
              <a:rPr lang="en-US" dirty="0" smtClean="0">
                <a:solidFill>
                  <a:schemeClr val="tx2">
                    <a:lumMod val="75000"/>
                  </a:schemeClr>
                </a:solidFill>
              </a:rPr>
              <a:t>Use a “wedge” with marker to layout dovetails.</a:t>
            </a:r>
            <a:endParaRPr lang="en-US" dirty="0">
              <a:solidFill>
                <a:schemeClr val="tx2">
                  <a:lumMod val="75000"/>
                </a:schemeClr>
              </a:solidFill>
            </a:endParaRPr>
          </a:p>
        </p:txBody>
      </p:sp>
      <p:pic>
        <p:nvPicPr>
          <p:cNvPr id="7" name="Content Placeholder 6" descr="dove 22"/>
          <p:cNvPicPr>
            <a:picLocks noGrp="1"/>
          </p:cNvPicPr>
          <p:nvPr>
            <p:ph sz="half" idx="1"/>
          </p:nvPr>
        </p:nvPicPr>
        <p:blipFill>
          <a:blip r:embed="rId2" cstate="print"/>
          <a:srcRect/>
          <a:stretch>
            <a:fillRect/>
          </a:stretch>
        </p:blipFill>
        <p:spPr bwMode="auto">
          <a:xfrm>
            <a:off x="457200" y="1600200"/>
            <a:ext cx="4038600" cy="2597597"/>
          </a:xfrm>
          <a:prstGeom prst="rect">
            <a:avLst/>
          </a:prstGeom>
          <a:noFill/>
          <a:ln w="9525">
            <a:noFill/>
            <a:miter lim="800000"/>
            <a:headEnd/>
            <a:tailEnd/>
          </a:ln>
        </p:spPr>
      </p:pic>
      <p:pic>
        <p:nvPicPr>
          <p:cNvPr id="8" name="Picture 7" descr="bevelled dovetail 54.jpg"/>
          <p:cNvPicPr>
            <a:picLocks noChangeAspect="1"/>
          </p:cNvPicPr>
          <p:nvPr/>
        </p:nvPicPr>
        <p:blipFill>
          <a:blip r:embed="rId3" cstate="print"/>
          <a:stretch>
            <a:fillRect/>
          </a:stretch>
        </p:blipFill>
        <p:spPr>
          <a:xfrm>
            <a:off x="533400" y="4064213"/>
            <a:ext cx="2514600" cy="264138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457200"/>
            <a:ext cx="7772400" cy="1470025"/>
          </a:xfrm>
        </p:spPr>
        <p:txBody>
          <a:bodyPr/>
          <a:lstStyle/>
          <a:p>
            <a:r>
              <a:rPr lang="en-US" dirty="0" smtClean="0">
                <a:solidFill>
                  <a:srgbClr val="FF0000"/>
                </a:solidFill>
              </a:rPr>
              <a:t>Compound Dovetail</a:t>
            </a:r>
            <a:endParaRPr lang="en-US" dirty="0">
              <a:solidFill>
                <a:srgbClr val="FF0000"/>
              </a:solidFill>
            </a:endParaRPr>
          </a:p>
        </p:txBody>
      </p:sp>
      <p:pic>
        <p:nvPicPr>
          <p:cNvPr id="7" name="Picture 6" descr="compound dovetail.jpg"/>
          <p:cNvPicPr>
            <a:picLocks noChangeAspect="1"/>
          </p:cNvPicPr>
          <p:nvPr/>
        </p:nvPicPr>
        <p:blipFill>
          <a:blip r:embed="rId2" cstate="print"/>
          <a:stretch>
            <a:fillRect/>
          </a:stretch>
        </p:blipFill>
        <p:spPr>
          <a:xfrm>
            <a:off x="762000" y="2133600"/>
            <a:ext cx="4572000" cy="4124739"/>
          </a:xfrm>
          <a:prstGeom prst="rect">
            <a:avLst/>
          </a:prstGeom>
        </p:spPr>
      </p:pic>
      <p:sp>
        <p:nvSpPr>
          <p:cNvPr id="9" name="TextBox 8"/>
          <p:cNvSpPr txBox="1"/>
          <p:nvPr/>
        </p:nvSpPr>
        <p:spPr>
          <a:xfrm>
            <a:off x="6096000" y="3200400"/>
            <a:ext cx="2819400" cy="2677656"/>
          </a:xfrm>
          <a:prstGeom prst="rect">
            <a:avLst/>
          </a:prstGeom>
          <a:noFill/>
        </p:spPr>
        <p:txBody>
          <a:bodyPr wrap="square" rtlCol="0">
            <a:spAutoFit/>
          </a:bodyPr>
          <a:lstStyle/>
          <a:p>
            <a:pPr>
              <a:buFont typeface="Arial" pitchFamily="34" charset="0"/>
              <a:buChar char="•"/>
            </a:pPr>
            <a:r>
              <a:rPr lang="en-US" sz="2400" dirty="0" smtClean="0">
                <a:solidFill>
                  <a:schemeClr val="tx2">
                    <a:lumMod val="75000"/>
                  </a:schemeClr>
                </a:solidFill>
              </a:rPr>
              <a:t>A full/through dovetail where both of the boards are at an angle other than a right angle.</a:t>
            </a:r>
          </a:p>
          <a:p>
            <a:pPr>
              <a:buFont typeface="Arial" pitchFamily="34" charset="0"/>
              <a:buChar char="•"/>
            </a:pPr>
            <a:r>
              <a:rPr lang="en-US" sz="2400" dirty="0" smtClean="0">
                <a:solidFill>
                  <a:schemeClr val="tx2">
                    <a:lumMod val="75000"/>
                  </a:schemeClr>
                </a:solidFill>
              </a:rPr>
              <a:t>Common on serving trays.</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Lap Dovetail</a:t>
            </a:r>
            <a:endParaRPr lang="en-US" dirty="0">
              <a:solidFill>
                <a:srgbClr val="FF0000"/>
              </a:solidFill>
            </a:endParaRPr>
          </a:p>
        </p:txBody>
      </p:sp>
      <p:sp>
        <p:nvSpPr>
          <p:cNvPr id="4" name="Content Placeholder 3"/>
          <p:cNvSpPr>
            <a:spLocks noGrp="1"/>
          </p:cNvSpPr>
          <p:nvPr>
            <p:ph sz="half" idx="2"/>
          </p:nvPr>
        </p:nvSpPr>
        <p:spPr>
          <a:xfrm>
            <a:off x="5410200" y="1295400"/>
            <a:ext cx="3505200" cy="5257799"/>
          </a:xfrm>
        </p:spPr>
        <p:txBody>
          <a:bodyPr>
            <a:normAutofit/>
          </a:bodyPr>
          <a:lstStyle/>
          <a:p>
            <a:r>
              <a:rPr lang="en-US" dirty="0" smtClean="0"/>
              <a:t>Lap joint in the shape of a dovetail.</a:t>
            </a:r>
          </a:p>
          <a:p>
            <a:r>
              <a:rPr lang="en-US" dirty="0" smtClean="0"/>
              <a:t>Can be full lap or half lap dovetail</a:t>
            </a:r>
          </a:p>
          <a:p>
            <a:r>
              <a:rPr lang="en-US" dirty="0" smtClean="0"/>
              <a:t>Can be blind or through</a:t>
            </a:r>
          </a:p>
          <a:p>
            <a:r>
              <a:rPr lang="en-US" dirty="0" smtClean="0"/>
              <a:t>Commonly used where the top drawer rail meets the leg</a:t>
            </a:r>
          </a:p>
          <a:p>
            <a:r>
              <a:rPr lang="en-US" dirty="0" smtClean="0"/>
              <a:t>Limitations?</a:t>
            </a:r>
          </a:p>
        </p:txBody>
      </p:sp>
      <p:pic>
        <p:nvPicPr>
          <p:cNvPr id="5" name="Content Placeholder 4" descr="Dovetail half lap joint">
            <a:hlinkClick r:id="rId2" tooltip="&quot;Dovetail half lap joint&quot;"/>
          </p:cNvPr>
          <p:cNvPicPr>
            <a:picLocks noGrp="1"/>
          </p:cNvPicPr>
          <p:nvPr>
            <p:ph sz="half" idx="1"/>
          </p:nvPr>
        </p:nvPicPr>
        <p:blipFill>
          <a:blip r:embed="rId3" cstate="print"/>
          <a:srcRect/>
          <a:stretch>
            <a:fillRect/>
          </a:stretch>
        </p:blipFill>
        <p:spPr bwMode="auto">
          <a:xfrm>
            <a:off x="381000" y="1676400"/>
            <a:ext cx="4724400" cy="36576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Sliding Lap Dovetail</a:t>
            </a:r>
            <a:endParaRPr lang="en-US" dirty="0">
              <a:solidFill>
                <a:srgbClr val="FF0000"/>
              </a:solidFill>
            </a:endParaRPr>
          </a:p>
        </p:txBody>
      </p:sp>
      <p:pic>
        <p:nvPicPr>
          <p:cNvPr id="5" name="Content Placeholder 4" descr="sliding dovetail lap.jpg"/>
          <p:cNvPicPr>
            <a:picLocks noGrp="1" noChangeAspect="1"/>
          </p:cNvPicPr>
          <p:nvPr>
            <p:ph sz="half" idx="1"/>
          </p:nvPr>
        </p:nvPicPr>
        <p:blipFill>
          <a:blip r:embed="rId2" cstate="print"/>
          <a:stretch>
            <a:fillRect/>
          </a:stretch>
        </p:blipFill>
        <p:spPr>
          <a:xfrm>
            <a:off x="228600" y="1905000"/>
            <a:ext cx="5750942" cy="3657600"/>
          </a:xfrm>
        </p:spPr>
      </p:pic>
      <p:sp>
        <p:nvSpPr>
          <p:cNvPr id="4" name="Content Placeholder 3"/>
          <p:cNvSpPr>
            <a:spLocks noGrp="1"/>
          </p:cNvSpPr>
          <p:nvPr>
            <p:ph sz="half" idx="2"/>
          </p:nvPr>
        </p:nvSpPr>
        <p:spPr>
          <a:xfrm>
            <a:off x="6096000" y="1600200"/>
            <a:ext cx="2819400" cy="4525963"/>
          </a:xfrm>
        </p:spPr>
        <p:txBody>
          <a:bodyPr/>
          <a:lstStyle/>
          <a:p>
            <a:r>
              <a:rPr lang="en-US" dirty="0" smtClean="0"/>
              <a:t>Directional</a:t>
            </a:r>
          </a:p>
          <a:p>
            <a:r>
              <a:rPr lang="en-US" dirty="0" smtClean="0"/>
              <a:t>Cross grain</a:t>
            </a:r>
          </a:p>
          <a:p>
            <a:r>
              <a:rPr lang="en-US" dirty="0" smtClean="0"/>
              <a:t>Half or full lap</a:t>
            </a:r>
          </a:p>
          <a:p>
            <a:r>
              <a:rPr lang="en-US" dirty="0" smtClean="0"/>
              <a:t>Can be used to allow for movement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Bridle Dovetail</a:t>
            </a:r>
            <a:endParaRPr lang="en-US" dirty="0">
              <a:solidFill>
                <a:srgbClr val="FF0000"/>
              </a:solidFill>
            </a:endParaRPr>
          </a:p>
        </p:txBody>
      </p:sp>
      <p:pic>
        <p:nvPicPr>
          <p:cNvPr id="6" name="Content Placeholder 5" descr="dovetails pp 408-409.jpg"/>
          <p:cNvPicPr>
            <a:picLocks noGrp="1" noChangeAspect="1"/>
          </p:cNvPicPr>
          <p:nvPr>
            <p:ph sz="half" idx="1"/>
          </p:nvPr>
        </p:nvPicPr>
        <p:blipFill>
          <a:blip r:embed="rId2" cstate="print"/>
          <a:srcRect t="26288" r="50173" b="26230"/>
          <a:stretch>
            <a:fillRect/>
          </a:stretch>
        </p:blipFill>
        <p:spPr>
          <a:xfrm>
            <a:off x="0" y="1752600"/>
            <a:ext cx="6324600" cy="4260112"/>
          </a:xfrm>
        </p:spPr>
      </p:pic>
      <p:sp>
        <p:nvSpPr>
          <p:cNvPr id="5" name="TextBox 4"/>
          <p:cNvSpPr txBox="1"/>
          <p:nvPr/>
        </p:nvSpPr>
        <p:spPr>
          <a:xfrm>
            <a:off x="6934200" y="1905000"/>
            <a:ext cx="2057400" cy="3693319"/>
          </a:xfrm>
          <a:prstGeom prst="rect">
            <a:avLst/>
          </a:prstGeom>
          <a:noFill/>
        </p:spPr>
        <p:txBody>
          <a:bodyPr wrap="square" rtlCol="0">
            <a:spAutoFit/>
          </a:bodyPr>
          <a:lstStyle/>
          <a:p>
            <a:pPr>
              <a:buFont typeface="Arial" pitchFamily="34" charset="0"/>
              <a:buChar char="•"/>
            </a:pPr>
            <a:r>
              <a:rPr lang="en-US" dirty="0" smtClean="0"/>
              <a:t>Like a bridle joint except the insert is dovetail shaped instead of rectangular.</a:t>
            </a:r>
          </a:p>
          <a:p>
            <a:pPr>
              <a:buFont typeface="Arial" pitchFamily="34" charset="0"/>
              <a:buChar char="•"/>
            </a:pPr>
            <a:r>
              <a:rPr lang="en-US" dirty="0" smtClean="0"/>
              <a:t>Mortise and tenon vs. bridle joint.</a:t>
            </a:r>
          </a:p>
          <a:p>
            <a:pPr>
              <a:buFont typeface="Arial" pitchFamily="34" charset="0"/>
              <a:buChar char="•"/>
            </a:pPr>
            <a:r>
              <a:rPr lang="en-US" dirty="0" smtClean="0"/>
              <a:t>Directional - only on exposed ends of boards.</a:t>
            </a:r>
          </a:p>
          <a:p>
            <a:endParaRPr lang="en-US" dirty="0" smtClean="0"/>
          </a:p>
          <a:p>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381000"/>
            <a:ext cx="7772400" cy="1470025"/>
          </a:xfrm>
        </p:spPr>
        <p:txBody>
          <a:bodyPr/>
          <a:lstStyle/>
          <a:p>
            <a:r>
              <a:rPr lang="en-US" dirty="0" smtClean="0">
                <a:solidFill>
                  <a:srgbClr val="FF0000"/>
                </a:solidFill>
              </a:rPr>
              <a:t>Dovetail Scarf Joint</a:t>
            </a:r>
            <a:endParaRPr lang="en-US" dirty="0">
              <a:solidFill>
                <a:srgbClr val="FF0000"/>
              </a:solidFill>
            </a:endParaRPr>
          </a:p>
        </p:txBody>
      </p:sp>
      <p:sp>
        <p:nvSpPr>
          <p:cNvPr id="6" name="Subtitle 5"/>
          <p:cNvSpPr>
            <a:spLocks noGrp="1"/>
          </p:cNvSpPr>
          <p:nvPr>
            <p:ph type="subTitle" idx="1"/>
          </p:nvPr>
        </p:nvSpPr>
        <p:spPr>
          <a:xfrm>
            <a:off x="152400" y="2362200"/>
            <a:ext cx="3352800" cy="1524000"/>
          </a:xfrm>
        </p:spPr>
        <p:txBody>
          <a:bodyPr>
            <a:normAutofit lnSpcReduction="10000"/>
          </a:bodyPr>
          <a:lstStyle/>
          <a:p>
            <a:pPr algn="l"/>
            <a:r>
              <a:rPr lang="en-US" dirty="0" smtClean="0">
                <a:solidFill>
                  <a:schemeClr val="tx1"/>
                </a:solidFill>
              </a:rPr>
              <a:t>Used in place of a butt joint.</a:t>
            </a:r>
          </a:p>
          <a:p>
            <a:pPr algn="l"/>
            <a:r>
              <a:rPr lang="en-US" dirty="0" smtClean="0">
                <a:solidFill>
                  <a:schemeClr val="tx1"/>
                </a:solidFill>
              </a:rPr>
              <a:t>  </a:t>
            </a:r>
            <a:endParaRPr lang="en-US" dirty="0">
              <a:solidFill>
                <a:schemeClr val="tx1"/>
              </a:solidFill>
            </a:endParaRPr>
          </a:p>
        </p:txBody>
      </p:sp>
      <p:pic>
        <p:nvPicPr>
          <p:cNvPr id="7" name="Picture 6" descr="dovetail scarf joint.jpg"/>
          <p:cNvPicPr>
            <a:picLocks noChangeAspect="1"/>
          </p:cNvPicPr>
          <p:nvPr/>
        </p:nvPicPr>
        <p:blipFill>
          <a:blip r:embed="rId2" cstate="print"/>
          <a:stretch>
            <a:fillRect/>
          </a:stretch>
        </p:blipFill>
        <p:spPr>
          <a:xfrm>
            <a:off x="3200400" y="2514600"/>
            <a:ext cx="5943600" cy="406938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Half Blind Dovetail</a:t>
            </a:r>
            <a:endParaRPr lang="en-US" dirty="0">
              <a:solidFill>
                <a:srgbClr val="FF0000"/>
              </a:solidFill>
            </a:endParaRPr>
          </a:p>
        </p:txBody>
      </p:sp>
      <p:sp>
        <p:nvSpPr>
          <p:cNvPr id="4" name="Content Placeholder 3"/>
          <p:cNvSpPr>
            <a:spLocks noGrp="1"/>
          </p:cNvSpPr>
          <p:nvPr>
            <p:ph sz="half" idx="2"/>
          </p:nvPr>
        </p:nvSpPr>
        <p:spPr>
          <a:xfrm>
            <a:off x="5029200" y="1600200"/>
            <a:ext cx="3657600" cy="4525963"/>
          </a:xfrm>
        </p:spPr>
        <p:txBody>
          <a:bodyPr>
            <a:normAutofit lnSpcReduction="10000"/>
          </a:bodyPr>
          <a:lstStyle/>
          <a:p>
            <a:r>
              <a:rPr lang="en-US" dirty="0" smtClean="0">
                <a:solidFill>
                  <a:schemeClr val="tx2">
                    <a:lumMod val="75000"/>
                  </a:schemeClr>
                </a:solidFill>
              </a:rPr>
              <a:t>Joint hidden from front</a:t>
            </a:r>
          </a:p>
          <a:p>
            <a:r>
              <a:rPr lang="en-US" dirty="0" smtClean="0">
                <a:solidFill>
                  <a:schemeClr val="tx2">
                    <a:lumMod val="75000"/>
                  </a:schemeClr>
                </a:solidFill>
              </a:rPr>
              <a:t>Tails on side fit into sockets on front</a:t>
            </a:r>
          </a:p>
          <a:p>
            <a:r>
              <a:rPr lang="en-US" dirty="0" smtClean="0">
                <a:solidFill>
                  <a:schemeClr val="tx2">
                    <a:lumMod val="75000"/>
                  </a:schemeClr>
                </a:solidFill>
              </a:rPr>
              <a:t>Directionally strong</a:t>
            </a:r>
          </a:p>
          <a:p>
            <a:r>
              <a:rPr lang="en-US" dirty="0" smtClean="0">
                <a:solidFill>
                  <a:schemeClr val="tx2">
                    <a:lumMod val="75000"/>
                  </a:schemeClr>
                </a:solidFill>
              </a:rPr>
              <a:t>Time</a:t>
            </a:r>
          </a:p>
          <a:p>
            <a:r>
              <a:rPr lang="en-US" dirty="0" smtClean="0">
                <a:solidFill>
                  <a:schemeClr val="tx2">
                    <a:lumMod val="75000"/>
                  </a:schemeClr>
                </a:solidFill>
              </a:rPr>
              <a:t>Be aware of direction </a:t>
            </a:r>
          </a:p>
          <a:p>
            <a:r>
              <a:rPr lang="en-US" dirty="0" smtClean="0">
                <a:solidFill>
                  <a:schemeClr val="tx2">
                    <a:lumMod val="75000"/>
                  </a:schemeClr>
                </a:solidFill>
              </a:rPr>
              <a:t>Commonly used in drawers and cases</a:t>
            </a:r>
          </a:p>
          <a:p>
            <a:pPr>
              <a:buNone/>
            </a:pPr>
            <a:r>
              <a:rPr lang="en-US" dirty="0" smtClean="0"/>
              <a:t> </a:t>
            </a:r>
            <a:endParaRPr lang="en-US" dirty="0"/>
          </a:p>
        </p:txBody>
      </p:sp>
      <p:pic>
        <p:nvPicPr>
          <p:cNvPr id="5" name="Content Placeholder 4" descr="Half Blind Dovetail"/>
          <p:cNvPicPr>
            <a:picLocks noGrp="1"/>
          </p:cNvPicPr>
          <p:nvPr>
            <p:ph sz="half" idx="1"/>
          </p:nvPr>
        </p:nvPicPr>
        <p:blipFill>
          <a:blip r:embed="rId2" cstate="print"/>
          <a:srcRect/>
          <a:stretch>
            <a:fillRect/>
          </a:stretch>
        </p:blipFill>
        <p:spPr bwMode="auto">
          <a:xfrm>
            <a:off x="762000" y="2209800"/>
            <a:ext cx="3657600" cy="3124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Full Blind/Double Lap/Secret Dovetail</a:t>
            </a:r>
            <a:endParaRPr lang="en-US" dirty="0">
              <a:solidFill>
                <a:srgbClr val="FF0000"/>
              </a:solidFill>
            </a:endParaRPr>
          </a:p>
        </p:txBody>
      </p:sp>
      <p:pic>
        <p:nvPicPr>
          <p:cNvPr id="6" name="Content Placeholder 5" descr="blind dovetail.jpg"/>
          <p:cNvPicPr>
            <a:picLocks noGrp="1" noChangeAspect="1"/>
          </p:cNvPicPr>
          <p:nvPr>
            <p:ph sz="half" idx="2"/>
          </p:nvPr>
        </p:nvPicPr>
        <p:blipFill>
          <a:blip r:embed="rId2" cstate="print"/>
          <a:srcRect t="53938" b="-119"/>
          <a:stretch>
            <a:fillRect/>
          </a:stretch>
        </p:blipFill>
        <p:spPr>
          <a:xfrm>
            <a:off x="4343400" y="1371600"/>
            <a:ext cx="4628444" cy="3048000"/>
          </a:xfrm>
        </p:spPr>
      </p:pic>
      <p:pic>
        <p:nvPicPr>
          <p:cNvPr id="5" name="Content Placeholder 4" descr="dove 20"/>
          <p:cNvPicPr>
            <a:picLocks noGrp="1"/>
          </p:cNvPicPr>
          <p:nvPr>
            <p:ph sz="half" idx="1"/>
          </p:nvPr>
        </p:nvPicPr>
        <p:blipFill>
          <a:blip r:embed="rId3" cstate="print"/>
          <a:srcRect/>
          <a:stretch>
            <a:fillRect/>
          </a:stretch>
        </p:blipFill>
        <p:spPr bwMode="auto">
          <a:xfrm>
            <a:off x="228600" y="1524000"/>
            <a:ext cx="4191000" cy="4724400"/>
          </a:xfrm>
          <a:prstGeom prst="rect">
            <a:avLst/>
          </a:prstGeom>
          <a:noFill/>
          <a:ln w="9525">
            <a:noFill/>
            <a:miter lim="800000"/>
            <a:headEnd/>
            <a:tailEnd/>
          </a:ln>
        </p:spPr>
      </p:pic>
      <p:sp>
        <p:nvSpPr>
          <p:cNvPr id="7" name="TextBox 6"/>
          <p:cNvSpPr txBox="1"/>
          <p:nvPr/>
        </p:nvSpPr>
        <p:spPr>
          <a:xfrm>
            <a:off x="4876800" y="4419600"/>
            <a:ext cx="3810000" cy="2308324"/>
          </a:xfrm>
          <a:prstGeom prst="rect">
            <a:avLst/>
          </a:prstGeom>
          <a:noFill/>
        </p:spPr>
        <p:txBody>
          <a:bodyPr wrap="square" rtlCol="0">
            <a:spAutoFit/>
          </a:bodyPr>
          <a:lstStyle/>
          <a:p>
            <a:r>
              <a:rPr lang="en-US" dirty="0" smtClean="0">
                <a:solidFill>
                  <a:schemeClr val="tx2">
                    <a:lumMod val="75000"/>
                  </a:schemeClr>
                </a:solidFill>
              </a:rPr>
              <a:t>Joint hidden from front and side</a:t>
            </a:r>
          </a:p>
          <a:p>
            <a:r>
              <a:rPr lang="en-US" dirty="0" smtClean="0">
                <a:solidFill>
                  <a:schemeClr val="tx2">
                    <a:lumMod val="75000"/>
                  </a:schemeClr>
                </a:solidFill>
              </a:rPr>
              <a:t>Also called hidden or secret dovetail joint</a:t>
            </a:r>
          </a:p>
          <a:p>
            <a:r>
              <a:rPr lang="en-US" dirty="0" smtClean="0">
                <a:solidFill>
                  <a:schemeClr val="tx2">
                    <a:lumMod val="75000"/>
                  </a:schemeClr>
                </a:solidFill>
              </a:rPr>
              <a:t>Molding of furniture</a:t>
            </a:r>
          </a:p>
          <a:p>
            <a:r>
              <a:rPr lang="en-US" dirty="0" smtClean="0">
                <a:solidFill>
                  <a:schemeClr val="tx2">
                    <a:lumMod val="75000"/>
                  </a:schemeClr>
                </a:solidFill>
              </a:rPr>
              <a:t>Veneer work?</a:t>
            </a:r>
          </a:p>
          <a:p>
            <a:r>
              <a:rPr lang="en-US" dirty="0" smtClean="0">
                <a:solidFill>
                  <a:schemeClr val="tx2">
                    <a:lumMod val="75000"/>
                  </a:schemeClr>
                </a:solidFill>
              </a:rPr>
              <a:t>Time </a:t>
            </a:r>
          </a:p>
          <a:p>
            <a:r>
              <a:rPr lang="en-US" dirty="0" smtClean="0">
                <a:solidFill>
                  <a:schemeClr val="tx2">
                    <a:lumMod val="75000"/>
                  </a:schemeClr>
                </a:solidFill>
              </a:rPr>
              <a:t>Hides joinery and craftsmanship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Dovetail Discussion</a:t>
            </a:r>
            <a:endParaRPr lang="en-US" dirty="0">
              <a:solidFill>
                <a:srgbClr val="FF0000"/>
              </a:solidFill>
            </a:endParaRPr>
          </a:p>
        </p:txBody>
      </p:sp>
      <p:sp>
        <p:nvSpPr>
          <p:cNvPr id="3" name="Content Placeholder 2"/>
          <p:cNvSpPr>
            <a:spLocks noGrp="1"/>
          </p:cNvSpPr>
          <p:nvPr>
            <p:ph sz="half" idx="1"/>
          </p:nvPr>
        </p:nvSpPr>
        <p:spPr>
          <a:xfrm>
            <a:off x="304800" y="1219200"/>
            <a:ext cx="4267200" cy="5105400"/>
          </a:xfrm>
        </p:spPr>
        <p:txBody>
          <a:bodyPr>
            <a:normAutofit/>
          </a:bodyPr>
          <a:lstStyle/>
          <a:p>
            <a:r>
              <a:rPr lang="en-US" sz="2000" dirty="0" smtClean="0"/>
              <a:t>Partially </a:t>
            </a:r>
            <a:r>
              <a:rPr lang="en-US" sz="2000" dirty="0"/>
              <a:t>housed, tapered mortise and tenon </a:t>
            </a:r>
            <a:r>
              <a:rPr lang="en-US" sz="2000" dirty="0" smtClean="0"/>
              <a:t>joint</a:t>
            </a:r>
          </a:p>
          <a:p>
            <a:r>
              <a:rPr lang="en-US" sz="2000" dirty="0" smtClean="0"/>
              <a:t>Cousin of box joint (see drawing)</a:t>
            </a:r>
            <a:endParaRPr lang="en-US" sz="2000" dirty="0"/>
          </a:p>
          <a:p>
            <a:pPr lvl="0"/>
            <a:r>
              <a:rPr lang="en-US" sz="2000" dirty="0"/>
              <a:t>Old joint</a:t>
            </a:r>
          </a:p>
          <a:p>
            <a:pPr lvl="0"/>
            <a:r>
              <a:rPr lang="en-US" sz="2000" dirty="0"/>
              <a:t>Strong joint</a:t>
            </a:r>
          </a:p>
          <a:p>
            <a:pPr lvl="0"/>
            <a:r>
              <a:rPr lang="en-US" sz="2000" dirty="0"/>
              <a:t>Mechanical joint</a:t>
            </a:r>
          </a:p>
          <a:p>
            <a:pPr lvl="0"/>
            <a:r>
              <a:rPr lang="en-US" sz="2000" dirty="0"/>
              <a:t>Increases glue surfaces</a:t>
            </a:r>
          </a:p>
          <a:p>
            <a:pPr lvl="0"/>
            <a:r>
              <a:rPr lang="en-US" sz="2000" dirty="0"/>
              <a:t>Directional </a:t>
            </a:r>
            <a:r>
              <a:rPr lang="en-US" sz="2000" dirty="0" smtClean="0"/>
              <a:t>joint</a:t>
            </a:r>
          </a:p>
          <a:p>
            <a:pPr lvl="0"/>
            <a:r>
              <a:rPr lang="en-US" sz="2000" dirty="0" smtClean="0">
                <a:solidFill>
                  <a:schemeClr val="accent6">
                    <a:lumMod val="75000"/>
                  </a:schemeClr>
                </a:solidFill>
              </a:rPr>
              <a:t>Exposed vs. non-exposed</a:t>
            </a:r>
            <a:endParaRPr lang="en-US" sz="2000" dirty="0">
              <a:solidFill>
                <a:schemeClr val="accent6">
                  <a:lumMod val="75000"/>
                </a:schemeClr>
              </a:solidFill>
            </a:endParaRPr>
          </a:p>
          <a:p>
            <a:pPr lvl="0"/>
            <a:r>
              <a:rPr lang="en-US" sz="2000" dirty="0">
                <a:solidFill>
                  <a:schemeClr val="accent6">
                    <a:lumMod val="75000"/>
                  </a:schemeClr>
                </a:solidFill>
              </a:rPr>
              <a:t>Start and end with </a:t>
            </a:r>
            <a:r>
              <a:rPr lang="en-US" sz="2000" dirty="0" smtClean="0">
                <a:solidFill>
                  <a:schemeClr val="accent6">
                    <a:lumMod val="75000"/>
                  </a:schemeClr>
                </a:solidFill>
              </a:rPr>
              <a:t>pin or tail (?)</a:t>
            </a:r>
            <a:endParaRPr lang="en-US" sz="2000" dirty="0">
              <a:solidFill>
                <a:schemeClr val="accent6">
                  <a:lumMod val="75000"/>
                </a:schemeClr>
              </a:solidFill>
            </a:endParaRPr>
          </a:p>
          <a:p>
            <a:pPr lvl="0"/>
            <a:r>
              <a:rPr lang="en-US" sz="2000" dirty="0">
                <a:solidFill>
                  <a:schemeClr val="accent6">
                    <a:lumMod val="75000"/>
                  </a:schemeClr>
                </a:solidFill>
              </a:rPr>
              <a:t>Symmetrical </a:t>
            </a:r>
            <a:r>
              <a:rPr lang="en-US" sz="2000" dirty="0" smtClean="0">
                <a:solidFill>
                  <a:schemeClr val="accent6">
                    <a:lumMod val="75000"/>
                  </a:schemeClr>
                </a:solidFill>
              </a:rPr>
              <a:t>vs. </a:t>
            </a:r>
            <a:r>
              <a:rPr lang="en-US" sz="2000" dirty="0">
                <a:solidFill>
                  <a:schemeClr val="accent6">
                    <a:lumMod val="75000"/>
                  </a:schemeClr>
                </a:solidFill>
              </a:rPr>
              <a:t>Asymmetrical </a:t>
            </a:r>
          </a:p>
          <a:p>
            <a:pPr lvl="1"/>
            <a:r>
              <a:rPr lang="en-US" sz="2000" dirty="0">
                <a:solidFill>
                  <a:schemeClr val="accent6">
                    <a:lumMod val="75000"/>
                  </a:schemeClr>
                </a:solidFill>
              </a:rPr>
              <a:t>Strength </a:t>
            </a:r>
          </a:p>
          <a:p>
            <a:pPr lvl="1"/>
            <a:r>
              <a:rPr lang="en-US" sz="2000" dirty="0">
                <a:solidFill>
                  <a:schemeClr val="accent6">
                    <a:lumMod val="75000"/>
                  </a:schemeClr>
                </a:solidFill>
              </a:rPr>
              <a:t>Proportions (size</a:t>
            </a:r>
            <a:r>
              <a:rPr lang="en-US" sz="2000" dirty="0" smtClean="0">
                <a:solidFill>
                  <a:schemeClr val="accent6">
                    <a:lumMod val="75000"/>
                  </a:schemeClr>
                </a:solidFill>
              </a:rPr>
              <a:t>)</a:t>
            </a:r>
            <a:endParaRPr lang="en-US" sz="2000" dirty="0">
              <a:solidFill>
                <a:schemeClr val="accent6">
                  <a:lumMod val="75000"/>
                </a:schemeClr>
              </a:solidFill>
            </a:endParaRPr>
          </a:p>
          <a:p>
            <a:pPr lvl="1"/>
            <a:r>
              <a:rPr lang="en-US" sz="2000" dirty="0" smtClean="0">
                <a:solidFill>
                  <a:schemeClr val="accent6">
                    <a:lumMod val="75000"/>
                  </a:schemeClr>
                </a:solidFill>
              </a:rPr>
              <a:t>Decorative</a:t>
            </a:r>
          </a:p>
        </p:txBody>
      </p:sp>
      <p:sp>
        <p:nvSpPr>
          <p:cNvPr id="4" name="Content Placeholder 3"/>
          <p:cNvSpPr>
            <a:spLocks noGrp="1"/>
          </p:cNvSpPr>
          <p:nvPr>
            <p:ph sz="half" idx="2"/>
          </p:nvPr>
        </p:nvSpPr>
        <p:spPr>
          <a:xfrm>
            <a:off x="4648200" y="1219200"/>
            <a:ext cx="4114800" cy="5638800"/>
          </a:xfrm>
        </p:spPr>
        <p:txBody>
          <a:bodyPr>
            <a:noAutofit/>
          </a:bodyPr>
          <a:lstStyle/>
          <a:p>
            <a:pPr lvl="0"/>
            <a:r>
              <a:rPr lang="en-US" sz="2000" dirty="0" smtClean="0"/>
              <a:t>Self aligning and squaring</a:t>
            </a:r>
          </a:p>
          <a:p>
            <a:pPr lvl="0"/>
            <a:r>
              <a:rPr lang="en-US" sz="2000" dirty="0" smtClean="0"/>
              <a:t>Sign of craftsmanship</a:t>
            </a:r>
          </a:p>
          <a:p>
            <a:pPr lvl="0"/>
            <a:r>
              <a:rPr lang="en-US" sz="2000" dirty="0" smtClean="0"/>
              <a:t>Learning curve</a:t>
            </a:r>
          </a:p>
          <a:p>
            <a:pPr lvl="0"/>
            <a:r>
              <a:rPr lang="en-US" sz="2000" dirty="0" smtClean="0"/>
              <a:t>Time involved</a:t>
            </a:r>
          </a:p>
          <a:p>
            <a:pPr lvl="0"/>
            <a:r>
              <a:rPr lang="en-US" sz="2000" dirty="0" smtClean="0"/>
              <a:t>Easy to fix mistakes</a:t>
            </a:r>
          </a:p>
          <a:p>
            <a:pPr lvl="0"/>
            <a:r>
              <a:rPr lang="en-US" sz="2000" dirty="0" smtClean="0">
                <a:solidFill>
                  <a:schemeClr val="accent6">
                    <a:lumMod val="75000"/>
                  </a:schemeClr>
                </a:solidFill>
              </a:rPr>
              <a:t>Single use or variety of use</a:t>
            </a:r>
          </a:p>
          <a:p>
            <a:pPr lvl="0"/>
            <a:r>
              <a:rPr lang="en-US" sz="2000" dirty="0" smtClean="0"/>
              <a:t>Eliminates the use of mechanical fasteners (except dowels)</a:t>
            </a:r>
          </a:p>
          <a:p>
            <a:pPr lvl="0"/>
            <a:r>
              <a:rPr lang="en-US" sz="2000" dirty="0" smtClean="0">
                <a:solidFill>
                  <a:schemeClr val="accent6">
                    <a:lumMod val="75000"/>
                  </a:schemeClr>
                </a:solidFill>
              </a:rPr>
              <a:t>Angles of dovetails </a:t>
            </a:r>
          </a:p>
          <a:p>
            <a:pPr lvl="0"/>
            <a:r>
              <a:rPr lang="en-US" sz="2000" dirty="0" smtClean="0"/>
              <a:t>Not just furniture/cabinetmaking</a:t>
            </a:r>
          </a:p>
          <a:p>
            <a:pPr lvl="1"/>
            <a:r>
              <a:rPr lang="en-US" sz="2000" dirty="0" smtClean="0"/>
              <a:t>Timber framing</a:t>
            </a:r>
          </a:p>
          <a:p>
            <a:pPr lvl="1"/>
            <a:r>
              <a:rPr lang="en-US" sz="2000" dirty="0" smtClean="0"/>
              <a:t>Metal work</a:t>
            </a:r>
          </a:p>
          <a:p>
            <a:pPr lvl="1"/>
            <a:r>
              <a:rPr lang="en-US" sz="2000" dirty="0" smtClean="0"/>
              <a:t>Masonry</a:t>
            </a:r>
          </a:p>
          <a:p>
            <a:pPr lvl="1"/>
            <a:r>
              <a:rPr lang="en-US" sz="2000" dirty="0" smtClean="0"/>
              <a:t>Machinery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Blind Mitered Dovetail </a:t>
            </a:r>
            <a:endParaRPr lang="en-US" dirty="0">
              <a:solidFill>
                <a:srgbClr val="FF0000"/>
              </a:solidFill>
            </a:endParaRPr>
          </a:p>
        </p:txBody>
      </p:sp>
      <p:pic>
        <p:nvPicPr>
          <p:cNvPr id="5" name="Content Placeholder 4" descr="tongue and groove.jpg"/>
          <p:cNvPicPr>
            <a:picLocks noGrp="1" noChangeAspect="1"/>
          </p:cNvPicPr>
          <p:nvPr>
            <p:ph sz="half" idx="1"/>
          </p:nvPr>
        </p:nvPicPr>
        <p:blipFill>
          <a:blip r:embed="rId2" cstate="print"/>
          <a:stretch>
            <a:fillRect/>
          </a:stretch>
        </p:blipFill>
        <p:spPr>
          <a:xfrm>
            <a:off x="152400" y="1600200"/>
            <a:ext cx="6247206" cy="4800600"/>
          </a:xfrm>
        </p:spPr>
      </p:pic>
      <p:sp>
        <p:nvSpPr>
          <p:cNvPr id="4" name="Content Placeholder 3"/>
          <p:cNvSpPr>
            <a:spLocks noGrp="1"/>
          </p:cNvSpPr>
          <p:nvPr>
            <p:ph sz="half" idx="2"/>
          </p:nvPr>
        </p:nvSpPr>
        <p:spPr>
          <a:xfrm>
            <a:off x="6400800" y="1600200"/>
            <a:ext cx="2743200" cy="4525963"/>
          </a:xfrm>
        </p:spPr>
        <p:txBody>
          <a:bodyPr>
            <a:normAutofit fontScale="92500" lnSpcReduction="20000"/>
          </a:bodyPr>
          <a:lstStyle/>
          <a:p>
            <a:r>
              <a:rPr lang="en-US" dirty="0" smtClean="0">
                <a:solidFill>
                  <a:schemeClr val="tx2">
                    <a:lumMod val="75000"/>
                  </a:schemeClr>
                </a:solidFill>
              </a:rPr>
              <a:t>Top pin is mitered</a:t>
            </a:r>
          </a:p>
          <a:p>
            <a:r>
              <a:rPr lang="en-US" dirty="0" smtClean="0">
                <a:solidFill>
                  <a:schemeClr val="tx2">
                    <a:lumMod val="75000"/>
                  </a:schemeClr>
                </a:solidFill>
              </a:rPr>
              <a:t>Same as full blind except lap is mitered</a:t>
            </a:r>
          </a:p>
          <a:p>
            <a:r>
              <a:rPr lang="en-US" dirty="0" smtClean="0">
                <a:solidFill>
                  <a:schemeClr val="tx2">
                    <a:lumMod val="75000"/>
                  </a:schemeClr>
                </a:solidFill>
              </a:rPr>
              <a:t>Time </a:t>
            </a:r>
          </a:p>
          <a:p>
            <a:r>
              <a:rPr lang="en-US" dirty="0" smtClean="0">
                <a:solidFill>
                  <a:schemeClr val="tx2">
                    <a:lumMod val="75000"/>
                  </a:schemeClr>
                </a:solidFill>
              </a:rPr>
              <a:t>Hides dovetails</a:t>
            </a:r>
          </a:p>
          <a:p>
            <a:r>
              <a:rPr lang="en-US" dirty="0" smtClean="0">
                <a:solidFill>
                  <a:schemeClr val="tx2">
                    <a:lumMod val="75000"/>
                  </a:schemeClr>
                </a:solidFill>
              </a:rPr>
              <a:t>Strong exposed miter joinery</a:t>
            </a:r>
          </a:p>
          <a:p>
            <a:r>
              <a:rPr lang="en-US" dirty="0" smtClean="0">
                <a:solidFill>
                  <a:schemeClr val="tx2">
                    <a:lumMod val="75000"/>
                  </a:schemeClr>
                </a:solidFill>
              </a:rPr>
              <a:t>Eliminates cupping</a:t>
            </a:r>
          </a:p>
          <a:p>
            <a:r>
              <a:rPr lang="en-US" dirty="0" smtClean="0">
                <a:solidFill>
                  <a:schemeClr val="tx2">
                    <a:lumMod val="75000"/>
                  </a:schemeClr>
                </a:solidFill>
              </a:rPr>
              <a:t>Furniture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Mitered Through Dovetail</a:t>
            </a:r>
            <a:endParaRPr lang="en-US" dirty="0">
              <a:solidFill>
                <a:srgbClr val="FF0000"/>
              </a:solidFill>
            </a:endParaRPr>
          </a:p>
        </p:txBody>
      </p:sp>
      <p:sp>
        <p:nvSpPr>
          <p:cNvPr id="4" name="Content Placeholder 3"/>
          <p:cNvSpPr>
            <a:spLocks noGrp="1"/>
          </p:cNvSpPr>
          <p:nvPr>
            <p:ph sz="half" idx="2"/>
          </p:nvPr>
        </p:nvSpPr>
        <p:spPr>
          <a:xfrm>
            <a:off x="5791200" y="1600200"/>
            <a:ext cx="3200400" cy="4525963"/>
          </a:xfrm>
        </p:spPr>
        <p:txBody>
          <a:bodyPr/>
          <a:lstStyle/>
          <a:p>
            <a:r>
              <a:rPr lang="en-US" dirty="0" smtClean="0">
                <a:solidFill>
                  <a:schemeClr val="tx2">
                    <a:lumMod val="75000"/>
                  </a:schemeClr>
                </a:solidFill>
              </a:rPr>
              <a:t>Top pin or tail is mitered</a:t>
            </a:r>
          </a:p>
          <a:p>
            <a:r>
              <a:rPr lang="en-US" dirty="0" smtClean="0">
                <a:solidFill>
                  <a:schemeClr val="tx2">
                    <a:lumMod val="75000"/>
                  </a:schemeClr>
                </a:solidFill>
              </a:rPr>
              <a:t>Rest of dovetails are through</a:t>
            </a:r>
          </a:p>
          <a:p>
            <a:r>
              <a:rPr lang="en-US" dirty="0" smtClean="0">
                <a:solidFill>
                  <a:schemeClr val="tx2">
                    <a:lumMod val="75000"/>
                  </a:schemeClr>
                </a:solidFill>
              </a:rPr>
              <a:t>Common on tool chests, serving trays</a:t>
            </a:r>
          </a:p>
          <a:p>
            <a:r>
              <a:rPr lang="en-US" dirty="0" smtClean="0">
                <a:solidFill>
                  <a:schemeClr val="tx2">
                    <a:lumMod val="75000"/>
                  </a:schemeClr>
                </a:solidFill>
              </a:rPr>
              <a:t>Anywhere the top rail is prominent</a:t>
            </a:r>
            <a:endParaRPr lang="en-US" dirty="0">
              <a:solidFill>
                <a:schemeClr val="tx2">
                  <a:lumMod val="75000"/>
                </a:schemeClr>
              </a:solidFill>
            </a:endParaRPr>
          </a:p>
        </p:txBody>
      </p:sp>
      <p:pic>
        <p:nvPicPr>
          <p:cNvPr id="5" name="Content Placeholder 4" descr="dove 18"/>
          <p:cNvPicPr>
            <a:picLocks noGrp="1"/>
          </p:cNvPicPr>
          <p:nvPr>
            <p:ph sz="half" idx="1"/>
          </p:nvPr>
        </p:nvPicPr>
        <p:blipFill>
          <a:blip r:embed="rId2" cstate="print"/>
          <a:srcRect/>
          <a:stretch>
            <a:fillRect/>
          </a:stretch>
        </p:blipFill>
        <p:spPr bwMode="auto">
          <a:xfrm>
            <a:off x="457200" y="1524000"/>
            <a:ext cx="5257800" cy="40386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33400" y="1447800"/>
            <a:ext cx="2362200" cy="3886200"/>
          </a:xfrm>
        </p:spPr>
        <p:txBody>
          <a:bodyPr>
            <a:normAutofit/>
          </a:bodyPr>
          <a:lstStyle/>
          <a:p>
            <a:r>
              <a:rPr lang="en-US" dirty="0" smtClean="0">
                <a:solidFill>
                  <a:srgbClr val="FF0000"/>
                </a:solidFill>
              </a:rPr>
              <a:t>Anatomy of a Mitered Through Dovetail</a:t>
            </a:r>
            <a:endParaRPr lang="en-US" dirty="0">
              <a:solidFill>
                <a:srgbClr val="FF0000"/>
              </a:solidFill>
            </a:endParaRPr>
          </a:p>
        </p:txBody>
      </p:sp>
      <p:pic>
        <p:nvPicPr>
          <p:cNvPr id="7" name="Picture 6" descr="mitered through dovetail.jpg"/>
          <p:cNvPicPr>
            <a:picLocks noChangeAspect="1"/>
          </p:cNvPicPr>
          <p:nvPr/>
        </p:nvPicPr>
        <p:blipFill>
          <a:blip r:embed="rId2" cstate="print"/>
          <a:stretch>
            <a:fillRect/>
          </a:stretch>
        </p:blipFill>
        <p:spPr>
          <a:xfrm>
            <a:off x="3962400" y="533400"/>
            <a:ext cx="4318000" cy="5842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solidFill>
                  <a:srgbClr val="FF0000"/>
                </a:solidFill>
              </a:rPr>
              <a:t>Sliding/Housed/Tapered Dovetail</a:t>
            </a:r>
            <a:endParaRPr lang="en-US" dirty="0">
              <a:solidFill>
                <a:srgbClr val="FF0000"/>
              </a:solidFill>
            </a:endParaRPr>
          </a:p>
        </p:txBody>
      </p:sp>
      <p:pic>
        <p:nvPicPr>
          <p:cNvPr id="5" name="Content Placeholder 4" descr="dovetail 61.jpg"/>
          <p:cNvPicPr>
            <a:picLocks noGrp="1" noChangeAspect="1"/>
          </p:cNvPicPr>
          <p:nvPr>
            <p:ph sz="half" idx="1"/>
          </p:nvPr>
        </p:nvPicPr>
        <p:blipFill>
          <a:blip r:embed="rId2" cstate="print"/>
          <a:stretch>
            <a:fillRect/>
          </a:stretch>
        </p:blipFill>
        <p:spPr>
          <a:xfrm>
            <a:off x="152400" y="1219200"/>
            <a:ext cx="3657600" cy="3739925"/>
          </a:xfrm>
        </p:spPr>
      </p:pic>
      <p:pic>
        <p:nvPicPr>
          <p:cNvPr id="6" name="Content Placeholder 5" descr="Sliding Dovetail"/>
          <p:cNvPicPr>
            <a:picLocks noGrp="1"/>
          </p:cNvPicPr>
          <p:nvPr>
            <p:ph sz="half" idx="2"/>
          </p:nvPr>
        </p:nvPicPr>
        <p:blipFill>
          <a:blip r:embed="rId3" cstate="print"/>
          <a:srcRect/>
          <a:stretch>
            <a:fillRect/>
          </a:stretch>
        </p:blipFill>
        <p:spPr bwMode="auto">
          <a:xfrm>
            <a:off x="4114800" y="990600"/>
            <a:ext cx="4495800" cy="3581400"/>
          </a:xfrm>
          <a:prstGeom prst="rect">
            <a:avLst/>
          </a:prstGeom>
          <a:noFill/>
          <a:ln w="9525">
            <a:noFill/>
            <a:miter lim="800000"/>
            <a:headEnd/>
            <a:tailEnd/>
          </a:ln>
        </p:spPr>
      </p:pic>
      <p:sp>
        <p:nvSpPr>
          <p:cNvPr id="7" name="TextBox 6"/>
          <p:cNvSpPr txBox="1"/>
          <p:nvPr/>
        </p:nvSpPr>
        <p:spPr>
          <a:xfrm>
            <a:off x="4267200" y="4572000"/>
            <a:ext cx="4495800" cy="2031325"/>
          </a:xfrm>
          <a:prstGeom prst="rect">
            <a:avLst/>
          </a:prstGeom>
          <a:noFill/>
        </p:spPr>
        <p:txBody>
          <a:bodyPr wrap="square" rtlCol="0">
            <a:spAutoFit/>
          </a:bodyPr>
          <a:lstStyle/>
          <a:p>
            <a:r>
              <a:rPr lang="en-US" dirty="0" smtClean="0">
                <a:solidFill>
                  <a:schemeClr val="tx2">
                    <a:lumMod val="75000"/>
                  </a:schemeClr>
                </a:solidFill>
              </a:rPr>
              <a:t>Dovetailed shaped dado</a:t>
            </a:r>
          </a:p>
          <a:p>
            <a:r>
              <a:rPr lang="en-US" dirty="0" smtClean="0">
                <a:solidFill>
                  <a:schemeClr val="tx2">
                    <a:lumMod val="75000"/>
                  </a:schemeClr>
                </a:solidFill>
              </a:rPr>
              <a:t>Cross grain -  be aware of expansion of wood </a:t>
            </a:r>
          </a:p>
          <a:p>
            <a:r>
              <a:rPr lang="en-US" dirty="0" smtClean="0">
                <a:solidFill>
                  <a:schemeClr val="tx2">
                    <a:lumMod val="75000"/>
                  </a:schemeClr>
                </a:solidFill>
              </a:rPr>
              <a:t>Slides through – directional</a:t>
            </a:r>
          </a:p>
          <a:p>
            <a:r>
              <a:rPr lang="en-US" dirty="0" smtClean="0">
                <a:solidFill>
                  <a:schemeClr val="tx2">
                    <a:lumMod val="75000"/>
                  </a:schemeClr>
                </a:solidFill>
              </a:rPr>
              <a:t>Can be parallel or tapered</a:t>
            </a:r>
          </a:p>
          <a:p>
            <a:r>
              <a:rPr lang="en-US" dirty="0" smtClean="0">
                <a:solidFill>
                  <a:schemeClr val="tx2">
                    <a:lumMod val="75000"/>
                  </a:schemeClr>
                </a:solidFill>
              </a:rPr>
              <a:t>Stopped or through</a:t>
            </a:r>
          </a:p>
          <a:p>
            <a:r>
              <a:rPr lang="en-US" dirty="0" smtClean="0">
                <a:solidFill>
                  <a:schemeClr val="tx2">
                    <a:lumMod val="75000"/>
                  </a:schemeClr>
                </a:solidFill>
              </a:rPr>
              <a:t>Hand cut vs. template cut</a:t>
            </a:r>
          </a:p>
          <a:p>
            <a:r>
              <a:rPr lang="en-US" dirty="0" smtClean="0">
                <a:solidFill>
                  <a:schemeClr val="tx2">
                    <a:lumMod val="75000"/>
                  </a:schemeClr>
                </a:solidFill>
              </a:rPr>
              <a:t>Shelves and dividers</a:t>
            </a:r>
            <a:endParaRPr lang="en-US" dirty="0">
              <a:solidFill>
                <a:schemeClr val="tx2">
                  <a:lumMod val="7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Half Sliding/Bareface Dovetail</a:t>
            </a:r>
            <a:endParaRPr lang="en-US" dirty="0">
              <a:solidFill>
                <a:srgbClr val="FF0000"/>
              </a:solidFill>
            </a:endParaRPr>
          </a:p>
        </p:txBody>
      </p:sp>
      <p:pic>
        <p:nvPicPr>
          <p:cNvPr id="5" name="Content Placeholder 4" descr="dovetail 60.jpg"/>
          <p:cNvPicPr>
            <a:picLocks noGrp="1" noChangeAspect="1"/>
          </p:cNvPicPr>
          <p:nvPr>
            <p:ph sz="half" idx="1"/>
          </p:nvPr>
        </p:nvPicPr>
        <p:blipFill>
          <a:blip r:embed="rId2" cstate="print"/>
          <a:stretch>
            <a:fillRect/>
          </a:stretch>
        </p:blipFill>
        <p:spPr>
          <a:xfrm>
            <a:off x="304800" y="1981200"/>
            <a:ext cx="4042388" cy="3594824"/>
          </a:xfrm>
        </p:spPr>
      </p:pic>
      <p:sp>
        <p:nvSpPr>
          <p:cNvPr id="4" name="Content Placeholder 3"/>
          <p:cNvSpPr>
            <a:spLocks noGrp="1"/>
          </p:cNvSpPr>
          <p:nvPr>
            <p:ph sz="half" idx="2"/>
          </p:nvPr>
        </p:nvSpPr>
        <p:spPr/>
        <p:txBody>
          <a:bodyPr>
            <a:normAutofit lnSpcReduction="10000"/>
          </a:bodyPr>
          <a:lstStyle/>
          <a:p>
            <a:r>
              <a:rPr lang="en-US" dirty="0" smtClean="0">
                <a:solidFill>
                  <a:schemeClr val="accent1">
                    <a:lumMod val="50000"/>
                  </a:schemeClr>
                </a:solidFill>
              </a:rPr>
              <a:t>One side is square and the other is dovetailed</a:t>
            </a:r>
          </a:p>
          <a:p>
            <a:r>
              <a:rPr lang="en-US" dirty="0" smtClean="0">
                <a:solidFill>
                  <a:schemeClr val="accent1">
                    <a:lumMod val="50000"/>
                  </a:schemeClr>
                </a:solidFill>
              </a:rPr>
              <a:t>Can be tapered</a:t>
            </a:r>
          </a:p>
          <a:p>
            <a:r>
              <a:rPr lang="en-US" dirty="0" smtClean="0">
                <a:solidFill>
                  <a:schemeClr val="accent1">
                    <a:lumMod val="50000"/>
                  </a:schemeClr>
                </a:solidFill>
              </a:rPr>
              <a:t>Stopped or through</a:t>
            </a:r>
          </a:p>
          <a:p>
            <a:r>
              <a:rPr lang="en-US" dirty="0" smtClean="0">
                <a:solidFill>
                  <a:schemeClr val="accent1">
                    <a:lumMod val="50000"/>
                  </a:schemeClr>
                </a:solidFill>
              </a:rPr>
              <a:t>Used when board is too thin for dovetails on both faces - strength</a:t>
            </a:r>
          </a:p>
          <a:p>
            <a:r>
              <a:rPr lang="en-US" dirty="0" smtClean="0">
                <a:solidFill>
                  <a:schemeClr val="accent1">
                    <a:lumMod val="50000"/>
                  </a:schemeClr>
                </a:solidFill>
              </a:rPr>
              <a:t>Commonly used in pigeon holes of desks and secretary</a:t>
            </a:r>
            <a:endParaRPr lang="en-US" dirty="0">
              <a:solidFill>
                <a:schemeClr val="accent1">
                  <a:lumMod val="50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Diminished Dovetail</a:t>
            </a:r>
            <a:endParaRPr lang="en-US" dirty="0">
              <a:solidFill>
                <a:srgbClr val="FF0000"/>
              </a:solidFill>
            </a:endParaRPr>
          </a:p>
        </p:txBody>
      </p:sp>
      <p:pic>
        <p:nvPicPr>
          <p:cNvPr id="5" name="Content Placeholder 4" descr="diminished dovetail.jpg"/>
          <p:cNvPicPr>
            <a:picLocks noGrp="1" noChangeAspect="1"/>
          </p:cNvPicPr>
          <p:nvPr>
            <p:ph sz="half" idx="1"/>
          </p:nvPr>
        </p:nvPicPr>
        <p:blipFill>
          <a:blip r:embed="rId2" cstate="print"/>
          <a:stretch>
            <a:fillRect/>
          </a:stretch>
        </p:blipFill>
        <p:spPr>
          <a:xfrm>
            <a:off x="533400" y="1219200"/>
            <a:ext cx="5145292" cy="5460976"/>
          </a:xfrm>
        </p:spPr>
      </p:pic>
      <p:sp>
        <p:nvSpPr>
          <p:cNvPr id="4" name="TextBox 3"/>
          <p:cNvSpPr txBox="1"/>
          <p:nvPr/>
        </p:nvSpPr>
        <p:spPr>
          <a:xfrm>
            <a:off x="6324600" y="1981200"/>
            <a:ext cx="2590800" cy="1200329"/>
          </a:xfrm>
          <a:prstGeom prst="rect">
            <a:avLst/>
          </a:prstGeom>
          <a:noFill/>
        </p:spPr>
        <p:txBody>
          <a:bodyPr wrap="square" rtlCol="0">
            <a:spAutoFit/>
          </a:bodyPr>
          <a:lstStyle/>
          <a:p>
            <a:r>
              <a:rPr lang="en-US" dirty="0" smtClean="0"/>
              <a:t>Cross between dado and sliding dovetail</a:t>
            </a:r>
          </a:p>
          <a:p>
            <a:r>
              <a:rPr lang="en-US" dirty="0" smtClean="0"/>
              <a:t>Always a stop joint</a:t>
            </a:r>
          </a:p>
          <a:p>
            <a:r>
              <a:rPr lang="en-US" dirty="0" smtClean="0"/>
              <a:t>Directional</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Tensioned Dovetail</a:t>
            </a:r>
            <a:endParaRPr lang="en-US" dirty="0">
              <a:solidFill>
                <a:srgbClr val="FF0000"/>
              </a:solidFill>
            </a:endParaRPr>
          </a:p>
        </p:txBody>
      </p:sp>
      <p:pic>
        <p:nvPicPr>
          <p:cNvPr id="5" name="Content Placeholder 4" descr="tensioned dovetail.jpg"/>
          <p:cNvPicPr>
            <a:picLocks noGrp="1" noChangeAspect="1"/>
          </p:cNvPicPr>
          <p:nvPr>
            <p:ph sz="half" idx="1"/>
          </p:nvPr>
        </p:nvPicPr>
        <p:blipFill>
          <a:blip r:embed="rId2" cstate="print"/>
          <a:stretch>
            <a:fillRect/>
          </a:stretch>
        </p:blipFill>
        <p:spPr>
          <a:xfrm>
            <a:off x="228600" y="5867400"/>
            <a:ext cx="457200" cy="342900"/>
          </a:xfrm>
        </p:spPr>
      </p:pic>
      <p:sp>
        <p:nvSpPr>
          <p:cNvPr id="4" name="Content Placeholder 3"/>
          <p:cNvSpPr>
            <a:spLocks noGrp="1"/>
          </p:cNvSpPr>
          <p:nvPr>
            <p:ph sz="half" idx="2"/>
          </p:nvPr>
        </p:nvSpPr>
        <p:spPr>
          <a:xfrm>
            <a:off x="6477000" y="1600200"/>
            <a:ext cx="2514600" cy="4525963"/>
          </a:xfrm>
        </p:spPr>
        <p:txBody>
          <a:bodyPr>
            <a:normAutofit fontScale="85000" lnSpcReduction="10000"/>
          </a:bodyPr>
          <a:lstStyle/>
          <a:p>
            <a:r>
              <a:rPr lang="en-US" dirty="0" smtClean="0">
                <a:solidFill>
                  <a:schemeClr val="tx2">
                    <a:lumMod val="75000"/>
                  </a:schemeClr>
                </a:solidFill>
              </a:rPr>
              <a:t>Dovetails are narrow at edges and progress to wider in middle</a:t>
            </a:r>
          </a:p>
          <a:p>
            <a:r>
              <a:rPr lang="en-US" dirty="0" smtClean="0">
                <a:solidFill>
                  <a:schemeClr val="tx2">
                    <a:lumMod val="75000"/>
                  </a:schemeClr>
                </a:solidFill>
              </a:rPr>
              <a:t>Makes joint stronger at edges</a:t>
            </a:r>
          </a:p>
          <a:p>
            <a:r>
              <a:rPr lang="en-US" dirty="0" smtClean="0">
                <a:solidFill>
                  <a:schemeClr val="tx2">
                    <a:lumMod val="75000"/>
                  </a:schemeClr>
                </a:solidFill>
              </a:rPr>
              <a:t>Saves time </a:t>
            </a:r>
          </a:p>
          <a:p>
            <a:r>
              <a:rPr lang="en-US" dirty="0" smtClean="0">
                <a:solidFill>
                  <a:schemeClr val="tx2">
                    <a:lumMod val="75000"/>
                  </a:schemeClr>
                </a:solidFill>
              </a:rPr>
              <a:t>Looks interesting</a:t>
            </a:r>
          </a:p>
          <a:p>
            <a:r>
              <a:rPr lang="en-US" dirty="0" smtClean="0">
                <a:solidFill>
                  <a:schemeClr val="tx2">
                    <a:lumMod val="75000"/>
                  </a:schemeClr>
                </a:solidFill>
              </a:rPr>
              <a:t>Large chests</a:t>
            </a:r>
            <a:endParaRPr lang="en-US" dirty="0">
              <a:solidFill>
                <a:schemeClr val="tx2">
                  <a:lumMod val="75000"/>
                </a:schemeClr>
              </a:solidFill>
            </a:endParaRPr>
          </a:p>
        </p:txBody>
      </p:sp>
      <p:pic>
        <p:nvPicPr>
          <p:cNvPr id="6" name="Picture 5" descr="tensioned dovetail.png"/>
          <p:cNvPicPr>
            <a:picLocks noChangeAspect="1"/>
          </p:cNvPicPr>
          <p:nvPr/>
        </p:nvPicPr>
        <p:blipFill>
          <a:blip r:embed="rId3" cstate="print"/>
          <a:stretch>
            <a:fillRect/>
          </a:stretch>
        </p:blipFill>
        <p:spPr>
          <a:xfrm>
            <a:off x="381000" y="1828800"/>
            <a:ext cx="6123217" cy="39624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Modified Tensioned Dovetail</a:t>
            </a:r>
            <a:endParaRPr lang="en-US" dirty="0">
              <a:solidFill>
                <a:srgbClr val="FF0000"/>
              </a:solidFill>
            </a:endParaRPr>
          </a:p>
        </p:txBody>
      </p:sp>
      <p:pic>
        <p:nvPicPr>
          <p:cNvPr id="5" name="Content Placeholder 4" descr="modified tensioned dovetail.png"/>
          <p:cNvPicPr>
            <a:picLocks noGrp="1" noChangeAspect="1"/>
          </p:cNvPicPr>
          <p:nvPr>
            <p:ph sz="half" idx="1"/>
          </p:nvPr>
        </p:nvPicPr>
        <p:blipFill>
          <a:blip r:embed="rId2" cstate="print"/>
          <a:stretch>
            <a:fillRect/>
          </a:stretch>
        </p:blipFill>
        <p:spPr>
          <a:xfrm>
            <a:off x="685800" y="1981200"/>
            <a:ext cx="5828638" cy="3893260"/>
          </a:xfrm>
        </p:spPr>
      </p:pic>
      <p:sp>
        <p:nvSpPr>
          <p:cNvPr id="4" name="Content Placeholder 3"/>
          <p:cNvSpPr>
            <a:spLocks noGrp="1"/>
          </p:cNvSpPr>
          <p:nvPr>
            <p:ph sz="half" idx="2"/>
          </p:nvPr>
        </p:nvSpPr>
        <p:spPr>
          <a:xfrm>
            <a:off x="6629400" y="1600200"/>
            <a:ext cx="2057400" cy="4525963"/>
          </a:xfrm>
        </p:spPr>
        <p:txBody>
          <a:bodyPr/>
          <a:lstStyle/>
          <a:p>
            <a:r>
              <a:rPr lang="en-US" dirty="0" smtClean="0"/>
              <a:t>More artistic than functional</a:t>
            </a:r>
          </a:p>
          <a:p>
            <a:r>
              <a:rPr lang="en-US" dirty="0" smtClean="0"/>
              <a:t>Stronger at ends but balanced proportions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Decorative Dovetail (Hounds tooth)</a:t>
            </a:r>
            <a:endParaRPr lang="en-US" dirty="0">
              <a:solidFill>
                <a:srgbClr val="FF0000"/>
              </a:solidFill>
            </a:endParaRPr>
          </a:p>
        </p:txBody>
      </p:sp>
      <p:sp>
        <p:nvSpPr>
          <p:cNvPr id="4" name="Content Placeholder 3"/>
          <p:cNvSpPr>
            <a:spLocks noGrp="1"/>
          </p:cNvSpPr>
          <p:nvPr>
            <p:ph sz="half" idx="2"/>
          </p:nvPr>
        </p:nvSpPr>
        <p:spPr>
          <a:xfrm>
            <a:off x="5562600" y="1600200"/>
            <a:ext cx="3124200" cy="4525963"/>
          </a:xfrm>
        </p:spPr>
        <p:txBody>
          <a:bodyPr>
            <a:normAutofit fontScale="92500"/>
          </a:bodyPr>
          <a:lstStyle/>
          <a:p>
            <a:r>
              <a:rPr lang="en-US" dirty="0" smtClean="0">
                <a:solidFill>
                  <a:schemeClr val="tx2">
                    <a:lumMod val="75000"/>
                  </a:schemeClr>
                </a:solidFill>
              </a:rPr>
              <a:t>Many unique dovetails fit this category</a:t>
            </a:r>
          </a:p>
          <a:p>
            <a:r>
              <a:rPr lang="en-US" dirty="0" smtClean="0">
                <a:solidFill>
                  <a:schemeClr val="tx2">
                    <a:lumMod val="75000"/>
                  </a:schemeClr>
                </a:solidFill>
              </a:rPr>
              <a:t>Sometimes cut in an arc shape</a:t>
            </a:r>
          </a:p>
          <a:p>
            <a:r>
              <a:rPr lang="en-US" dirty="0" smtClean="0">
                <a:solidFill>
                  <a:schemeClr val="tx2">
                    <a:lumMod val="75000"/>
                  </a:schemeClr>
                </a:solidFill>
              </a:rPr>
              <a:t>Pins and tails can be shaped differently</a:t>
            </a:r>
          </a:p>
          <a:p>
            <a:r>
              <a:rPr lang="en-US" dirty="0" smtClean="0">
                <a:solidFill>
                  <a:schemeClr val="tx2">
                    <a:lumMod val="75000"/>
                  </a:schemeClr>
                </a:solidFill>
              </a:rPr>
              <a:t>Opportunity to set your own style</a:t>
            </a:r>
            <a:endParaRPr lang="en-US" dirty="0">
              <a:solidFill>
                <a:schemeClr val="tx2">
                  <a:lumMod val="75000"/>
                </a:schemeClr>
              </a:solidFill>
            </a:endParaRPr>
          </a:p>
        </p:txBody>
      </p:sp>
      <p:pic>
        <p:nvPicPr>
          <p:cNvPr id="5" name="Content Placeholder 4" descr="dove 17"/>
          <p:cNvPicPr>
            <a:picLocks noGrp="1"/>
          </p:cNvPicPr>
          <p:nvPr>
            <p:ph sz="half" idx="1"/>
          </p:nvPr>
        </p:nvPicPr>
        <p:blipFill>
          <a:blip r:embed="rId2" cstate="print"/>
          <a:srcRect/>
          <a:stretch>
            <a:fillRect/>
          </a:stretch>
        </p:blipFill>
        <p:spPr bwMode="auto">
          <a:xfrm>
            <a:off x="457200" y="1752600"/>
            <a:ext cx="4724400" cy="4038599"/>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Hounds Tooth Dovetail in progress</a:t>
            </a:r>
            <a:endParaRPr lang="en-US" dirty="0">
              <a:solidFill>
                <a:srgbClr val="FF0000"/>
              </a:solidFill>
            </a:endParaRPr>
          </a:p>
        </p:txBody>
      </p:sp>
      <p:pic>
        <p:nvPicPr>
          <p:cNvPr id="5" name="Content Placeholder 4" descr="hounds tooth in progress.jpg"/>
          <p:cNvPicPr>
            <a:picLocks noGrp="1" noChangeAspect="1"/>
          </p:cNvPicPr>
          <p:nvPr>
            <p:ph sz="half" idx="1"/>
          </p:nvPr>
        </p:nvPicPr>
        <p:blipFill>
          <a:blip r:embed="rId2" cstate="print"/>
          <a:stretch>
            <a:fillRect/>
          </a:stretch>
        </p:blipFill>
        <p:spPr>
          <a:xfrm>
            <a:off x="457200" y="1828800"/>
            <a:ext cx="4724400" cy="4025583"/>
          </a:xfrm>
        </p:spPr>
      </p:pic>
      <p:sp>
        <p:nvSpPr>
          <p:cNvPr id="4" name="Content Placeholder 3"/>
          <p:cNvSpPr>
            <a:spLocks noGrp="1"/>
          </p:cNvSpPr>
          <p:nvPr>
            <p:ph sz="half" idx="2"/>
          </p:nvPr>
        </p:nvSpPr>
        <p:spPr>
          <a:xfrm>
            <a:off x="5257800" y="2133600"/>
            <a:ext cx="3429000" cy="3992563"/>
          </a:xfrm>
        </p:spPr>
        <p:txBody>
          <a:bodyPr/>
          <a:lstStyle/>
          <a:p>
            <a:r>
              <a:rPr lang="en-US" dirty="0" smtClean="0"/>
              <a:t>Note small sized pins</a:t>
            </a:r>
          </a:p>
          <a:p>
            <a:r>
              <a:rPr lang="en-US" dirty="0" smtClean="0"/>
              <a:t>Pins set inside dovetail</a:t>
            </a:r>
          </a:p>
          <a:p>
            <a:r>
              <a:rPr lang="en-US" dirty="0" smtClean="0"/>
              <a:t>Off set at top of pin board</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Angle of dovetail</a:t>
            </a:r>
            <a:endParaRPr lang="en-US" dirty="0">
              <a:solidFill>
                <a:srgbClr val="FF0000"/>
              </a:solidFill>
            </a:endParaRPr>
          </a:p>
        </p:txBody>
      </p:sp>
      <p:sp>
        <p:nvSpPr>
          <p:cNvPr id="3" name="Content Placeholder 2"/>
          <p:cNvSpPr>
            <a:spLocks noGrp="1"/>
          </p:cNvSpPr>
          <p:nvPr>
            <p:ph sz="half" idx="1"/>
          </p:nvPr>
        </p:nvSpPr>
        <p:spPr/>
        <p:txBody>
          <a:bodyPr>
            <a:normAutofit fontScale="92500" lnSpcReduction="10000"/>
          </a:bodyPr>
          <a:lstStyle/>
          <a:p>
            <a:pPr lvl="0"/>
            <a:r>
              <a:rPr lang="en-US" dirty="0"/>
              <a:t>Generally expressed </a:t>
            </a:r>
            <a:r>
              <a:rPr lang="en-US" dirty="0" smtClean="0"/>
              <a:t>as </a:t>
            </a:r>
            <a:r>
              <a:rPr lang="en-US" dirty="0"/>
              <a:t>ratio (rise/run)– </a:t>
            </a:r>
            <a:r>
              <a:rPr lang="en-US" dirty="0" smtClean="0"/>
              <a:t>not in </a:t>
            </a:r>
            <a:r>
              <a:rPr lang="en-US" dirty="0"/>
              <a:t>degrees </a:t>
            </a:r>
          </a:p>
          <a:p>
            <a:pPr lvl="0"/>
            <a:r>
              <a:rPr lang="en-US" dirty="0">
                <a:solidFill>
                  <a:schemeClr val="tx2"/>
                </a:solidFill>
              </a:rPr>
              <a:t>1:6 for softwood </a:t>
            </a:r>
            <a:r>
              <a:rPr lang="en-US" dirty="0"/>
              <a:t>(9.5 degrees)   </a:t>
            </a:r>
            <a:endParaRPr lang="en-US" dirty="0" smtClean="0"/>
          </a:p>
          <a:p>
            <a:pPr lvl="0"/>
            <a:r>
              <a:rPr lang="en-US" dirty="0" smtClean="0">
                <a:solidFill>
                  <a:schemeClr val="tx2"/>
                </a:solidFill>
              </a:rPr>
              <a:t>1:8 </a:t>
            </a:r>
            <a:r>
              <a:rPr lang="en-US" dirty="0">
                <a:solidFill>
                  <a:schemeClr val="tx2"/>
                </a:solidFill>
              </a:rPr>
              <a:t>for hardw</a:t>
            </a:r>
            <a:r>
              <a:rPr lang="en-US" dirty="0">
                <a:solidFill>
                  <a:schemeClr val="accent1">
                    <a:lumMod val="75000"/>
                  </a:schemeClr>
                </a:solidFill>
              </a:rPr>
              <a:t>ood</a:t>
            </a:r>
            <a:r>
              <a:rPr lang="en-US" dirty="0"/>
              <a:t> (7.1 degrees)  </a:t>
            </a:r>
          </a:p>
          <a:p>
            <a:r>
              <a:rPr lang="en-US" dirty="0">
                <a:solidFill>
                  <a:schemeClr val="tx2"/>
                </a:solidFill>
              </a:rPr>
              <a:t>1:4 for thin stock </a:t>
            </a:r>
            <a:r>
              <a:rPr lang="en-US" dirty="0"/>
              <a:t>(14 degrees)</a:t>
            </a:r>
          </a:p>
          <a:p>
            <a:pPr lvl="0"/>
            <a:r>
              <a:rPr lang="en-US" dirty="0"/>
              <a:t>Hardwood/softwood mixed</a:t>
            </a:r>
            <a:r>
              <a:rPr lang="en-US" dirty="0" smtClean="0"/>
              <a:t>? </a:t>
            </a:r>
            <a:endParaRPr lang="en-US" dirty="0"/>
          </a:p>
          <a:p>
            <a:endParaRPr lang="en-US" dirty="0"/>
          </a:p>
        </p:txBody>
      </p:sp>
      <p:sp>
        <p:nvSpPr>
          <p:cNvPr id="6" name="Content Placeholder 5"/>
          <p:cNvSpPr>
            <a:spLocks noGrp="1"/>
          </p:cNvSpPr>
          <p:nvPr>
            <p:ph sz="half" idx="2"/>
          </p:nvPr>
        </p:nvSpPr>
        <p:spPr/>
        <p:txBody>
          <a:bodyPr>
            <a:normAutofit fontScale="92500" lnSpcReduction="10000"/>
          </a:bodyPr>
          <a:lstStyle/>
          <a:p>
            <a:pPr lvl="0"/>
            <a:r>
              <a:rPr lang="en-US" dirty="0" smtClean="0"/>
              <a:t>Old furniture vs. new dovetails</a:t>
            </a:r>
          </a:p>
          <a:p>
            <a:pPr lvl="0"/>
            <a:r>
              <a:rPr lang="en-US" dirty="0" smtClean="0"/>
              <a:t>Router bits for machine cut dovetails – </a:t>
            </a:r>
            <a:r>
              <a:rPr lang="en-US" dirty="0" smtClean="0">
                <a:solidFill>
                  <a:schemeClr val="tx2"/>
                </a:solidFill>
              </a:rPr>
              <a:t>7 to 14 degrees</a:t>
            </a:r>
            <a:r>
              <a:rPr lang="en-US" dirty="0" smtClean="0"/>
              <a:t> common </a:t>
            </a:r>
          </a:p>
          <a:p>
            <a:pPr lvl="0"/>
            <a:r>
              <a:rPr lang="en-US" dirty="0" smtClean="0">
                <a:solidFill>
                  <a:schemeClr val="accent6">
                    <a:lumMod val="75000"/>
                  </a:schemeClr>
                </a:solidFill>
              </a:rPr>
              <a:t>Marking gauges for dovetails (manufactured and shop made) </a:t>
            </a:r>
          </a:p>
          <a:p>
            <a:pPr lvl="0"/>
            <a:r>
              <a:rPr lang="en-US" dirty="0" smtClean="0"/>
              <a:t>Personal preference – looks  </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Doweled Dovetail</a:t>
            </a:r>
            <a:endParaRPr lang="en-US" dirty="0">
              <a:solidFill>
                <a:srgbClr val="FF0000"/>
              </a:solidFill>
            </a:endParaRPr>
          </a:p>
        </p:txBody>
      </p:sp>
      <p:pic>
        <p:nvPicPr>
          <p:cNvPr id="5" name="Content Placeholder 4" descr="doweled dovetail.jpg"/>
          <p:cNvPicPr>
            <a:picLocks noGrp="1" noChangeAspect="1"/>
          </p:cNvPicPr>
          <p:nvPr>
            <p:ph sz="half" idx="1"/>
          </p:nvPr>
        </p:nvPicPr>
        <p:blipFill>
          <a:blip r:embed="rId2" cstate="print"/>
          <a:stretch>
            <a:fillRect/>
          </a:stretch>
        </p:blipFill>
        <p:spPr>
          <a:xfrm>
            <a:off x="449365" y="2057400"/>
            <a:ext cx="3894035" cy="3468824"/>
          </a:xfrm>
        </p:spPr>
      </p:pic>
      <p:sp>
        <p:nvSpPr>
          <p:cNvPr id="4" name="Content Placeholder 3"/>
          <p:cNvSpPr>
            <a:spLocks noGrp="1"/>
          </p:cNvSpPr>
          <p:nvPr>
            <p:ph sz="half" idx="2"/>
          </p:nvPr>
        </p:nvSpPr>
        <p:spPr/>
        <p:txBody>
          <a:bodyPr/>
          <a:lstStyle/>
          <a:p>
            <a:r>
              <a:rPr lang="en-US" dirty="0" smtClean="0"/>
              <a:t>Dovetails for strength</a:t>
            </a:r>
          </a:p>
          <a:p>
            <a:r>
              <a:rPr lang="en-US" dirty="0" smtClean="0"/>
              <a:t>Dowels are quicker and added for strength</a:t>
            </a:r>
          </a:p>
          <a:p>
            <a:r>
              <a:rPr lang="en-US" dirty="0" smtClean="0"/>
              <a:t>Interesting look</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0000"/>
                </a:solidFill>
              </a:rPr>
              <a:t>Double Dovetail </a:t>
            </a:r>
            <a:endParaRPr lang="en-US" dirty="0">
              <a:solidFill>
                <a:srgbClr val="FF0000"/>
              </a:solidFill>
            </a:endParaRPr>
          </a:p>
        </p:txBody>
      </p:sp>
      <p:pic>
        <p:nvPicPr>
          <p:cNvPr id="5" name="Content Placeholder 4" descr="decorative dovetail.jpg"/>
          <p:cNvPicPr>
            <a:picLocks noGrp="1" noChangeAspect="1"/>
          </p:cNvPicPr>
          <p:nvPr>
            <p:ph sz="half" idx="1"/>
          </p:nvPr>
        </p:nvPicPr>
        <p:blipFill>
          <a:blip r:embed="rId2" cstate="print"/>
          <a:srcRect t="57885"/>
          <a:stretch>
            <a:fillRect/>
          </a:stretch>
        </p:blipFill>
        <p:spPr>
          <a:xfrm>
            <a:off x="108232" y="2566870"/>
            <a:ext cx="5530568" cy="2690930"/>
          </a:xfrm>
        </p:spPr>
      </p:pic>
      <p:sp>
        <p:nvSpPr>
          <p:cNvPr id="4" name="Content Placeholder 3"/>
          <p:cNvSpPr>
            <a:spLocks noGrp="1"/>
          </p:cNvSpPr>
          <p:nvPr>
            <p:ph sz="half" idx="2"/>
          </p:nvPr>
        </p:nvSpPr>
        <p:spPr>
          <a:xfrm>
            <a:off x="5638800" y="1371600"/>
            <a:ext cx="3048000" cy="5181600"/>
          </a:xfrm>
        </p:spPr>
        <p:txBody>
          <a:bodyPr>
            <a:normAutofit fontScale="92500" lnSpcReduction="20000"/>
          </a:bodyPr>
          <a:lstStyle/>
          <a:p>
            <a:r>
              <a:rPr lang="en-US" dirty="0" smtClean="0">
                <a:solidFill>
                  <a:schemeClr val="tx2">
                    <a:lumMod val="75000"/>
                  </a:schemeClr>
                </a:solidFill>
              </a:rPr>
              <a:t>Made famous by Incra</a:t>
            </a:r>
          </a:p>
          <a:p>
            <a:r>
              <a:rPr lang="en-US" dirty="0" smtClean="0">
                <a:solidFill>
                  <a:schemeClr val="tx2">
                    <a:lumMod val="75000"/>
                  </a:schemeClr>
                </a:solidFill>
              </a:rPr>
              <a:t>Through or half blind</a:t>
            </a:r>
          </a:p>
          <a:p>
            <a:r>
              <a:rPr lang="en-US" dirty="0" smtClean="0">
                <a:solidFill>
                  <a:schemeClr val="tx2">
                    <a:lumMod val="75000"/>
                  </a:schemeClr>
                </a:solidFill>
              </a:rPr>
              <a:t>Usually contrasting species of wood to highlight joinery</a:t>
            </a:r>
          </a:p>
          <a:p>
            <a:r>
              <a:rPr lang="en-US" dirty="0" smtClean="0">
                <a:solidFill>
                  <a:schemeClr val="tx2">
                    <a:lumMod val="75000"/>
                  </a:schemeClr>
                </a:solidFill>
              </a:rPr>
              <a:t>Can be cut by hand – usually with contrasting wedges installed in kerfs at joints</a:t>
            </a:r>
          </a:p>
          <a:p>
            <a:r>
              <a:rPr lang="en-US" dirty="0" smtClean="0">
                <a:solidFill>
                  <a:schemeClr val="tx2">
                    <a:lumMod val="75000"/>
                  </a:schemeClr>
                </a:solidFill>
              </a:rPr>
              <a:t>Decorative boxes </a:t>
            </a:r>
            <a:endParaRPr lang="en-US" dirty="0">
              <a:solidFill>
                <a:schemeClr val="tx2">
                  <a:lumMod val="75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Hand Cut Double Dovetail</a:t>
            </a:r>
            <a:endParaRPr lang="en-US" dirty="0">
              <a:solidFill>
                <a:srgbClr val="FF0000"/>
              </a:solidFill>
            </a:endParaRPr>
          </a:p>
        </p:txBody>
      </p:sp>
      <p:pic>
        <p:nvPicPr>
          <p:cNvPr id="5" name="Content Placeholder 4" descr="hand cut double dovetail.jpg"/>
          <p:cNvPicPr>
            <a:picLocks noGrp="1" noChangeAspect="1"/>
          </p:cNvPicPr>
          <p:nvPr>
            <p:ph sz="half" idx="1"/>
          </p:nvPr>
        </p:nvPicPr>
        <p:blipFill>
          <a:blip r:embed="rId2" cstate="print"/>
          <a:stretch>
            <a:fillRect/>
          </a:stretch>
        </p:blipFill>
        <p:spPr>
          <a:xfrm>
            <a:off x="457200" y="2348706"/>
            <a:ext cx="4038600" cy="3028950"/>
          </a:xfrm>
        </p:spPr>
      </p:pic>
      <p:sp>
        <p:nvSpPr>
          <p:cNvPr id="4" name="Content Placeholder 3"/>
          <p:cNvSpPr>
            <a:spLocks noGrp="1"/>
          </p:cNvSpPr>
          <p:nvPr>
            <p:ph sz="half" idx="2"/>
          </p:nvPr>
        </p:nvSpPr>
        <p:spPr/>
        <p:txBody>
          <a:bodyPr/>
          <a:lstStyle/>
          <a:p>
            <a:r>
              <a:rPr lang="en-US" dirty="0" smtClean="0"/>
              <a:t>Hand cut </a:t>
            </a:r>
          </a:p>
          <a:p>
            <a:r>
              <a:rPr lang="en-US" dirty="0" smtClean="0"/>
              <a:t>Contrasting wood to accentuate the double dovetail</a:t>
            </a:r>
          </a:p>
          <a:p>
            <a:r>
              <a:rPr lang="en-US" dirty="0" smtClean="0"/>
              <a:t>Interesting look</a:t>
            </a:r>
          </a:p>
          <a:p>
            <a:r>
              <a:rPr lang="en-US" dirty="0" smtClean="0"/>
              <a:t>Twice the time</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Dovetail Keys and Splines</a:t>
            </a:r>
            <a:endParaRPr lang="en-US" dirty="0">
              <a:solidFill>
                <a:srgbClr val="FF0000"/>
              </a:solidFill>
            </a:endParaRPr>
          </a:p>
        </p:txBody>
      </p:sp>
      <p:pic>
        <p:nvPicPr>
          <p:cNvPr id="5" name="Content Placeholder 4" descr="sliding dovetail keys.jpg"/>
          <p:cNvPicPr>
            <a:picLocks noGrp="1" noChangeAspect="1"/>
          </p:cNvPicPr>
          <p:nvPr>
            <p:ph sz="half" idx="1"/>
          </p:nvPr>
        </p:nvPicPr>
        <p:blipFill>
          <a:blip r:embed="rId2" cstate="print"/>
          <a:stretch>
            <a:fillRect/>
          </a:stretch>
        </p:blipFill>
        <p:spPr>
          <a:xfrm>
            <a:off x="304800" y="3048000"/>
            <a:ext cx="5105400" cy="3338931"/>
          </a:xfrm>
        </p:spPr>
      </p:pic>
      <p:pic>
        <p:nvPicPr>
          <p:cNvPr id="6" name="Content Placeholder 5" descr="dovetail keys.jpg"/>
          <p:cNvPicPr>
            <a:picLocks noGrp="1" noChangeAspect="1"/>
          </p:cNvPicPr>
          <p:nvPr>
            <p:ph sz="half" idx="2"/>
          </p:nvPr>
        </p:nvPicPr>
        <p:blipFill>
          <a:blip r:embed="rId3" cstate="print"/>
          <a:stretch>
            <a:fillRect/>
          </a:stretch>
        </p:blipFill>
        <p:spPr>
          <a:xfrm>
            <a:off x="3810000" y="1219200"/>
            <a:ext cx="5181600" cy="3321406"/>
          </a:xfrm>
        </p:spPr>
      </p:pic>
      <p:sp>
        <p:nvSpPr>
          <p:cNvPr id="7" name="TextBox 6"/>
          <p:cNvSpPr txBox="1"/>
          <p:nvPr/>
        </p:nvSpPr>
        <p:spPr>
          <a:xfrm>
            <a:off x="6096000" y="4800600"/>
            <a:ext cx="2438400" cy="1200329"/>
          </a:xfrm>
          <a:prstGeom prst="rect">
            <a:avLst/>
          </a:prstGeom>
          <a:noFill/>
        </p:spPr>
        <p:txBody>
          <a:bodyPr wrap="square" rtlCol="0">
            <a:spAutoFit/>
          </a:bodyPr>
          <a:lstStyle/>
          <a:p>
            <a:pPr>
              <a:buFont typeface="Arial" pitchFamily="34" charset="0"/>
              <a:buChar char="•"/>
            </a:pPr>
            <a:r>
              <a:rPr lang="en-US" dirty="0" smtClean="0">
                <a:solidFill>
                  <a:schemeClr val="tx2">
                    <a:lumMod val="75000"/>
                  </a:schemeClr>
                </a:solidFill>
              </a:rPr>
              <a:t>Reinforce joint</a:t>
            </a:r>
          </a:p>
          <a:p>
            <a:pPr>
              <a:buFont typeface="Arial" pitchFamily="34" charset="0"/>
              <a:buChar char="•"/>
            </a:pPr>
            <a:r>
              <a:rPr lang="en-US" dirty="0" smtClean="0">
                <a:solidFill>
                  <a:schemeClr val="tx2">
                    <a:lumMod val="75000"/>
                  </a:schemeClr>
                </a:solidFill>
              </a:rPr>
              <a:t>Decorative</a:t>
            </a:r>
          </a:p>
          <a:p>
            <a:pPr>
              <a:buFont typeface="Arial" pitchFamily="34" charset="0"/>
              <a:buChar char="•"/>
            </a:pPr>
            <a:r>
              <a:rPr lang="en-US" dirty="0" smtClean="0">
                <a:solidFill>
                  <a:schemeClr val="tx2">
                    <a:lumMod val="75000"/>
                  </a:schemeClr>
                </a:solidFill>
              </a:rPr>
              <a:t>Quick and easy</a:t>
            </a:r>
          </a:p>
          <a:p>
            <a:pPr>
              <a:buFont typeface="Arial" pitchFamily="34" charset="0"/>
              <a:buChar char="•"/>
            </a:pPr>
            <a:r>
              <a:rPr lang="en-US" dirty="0" smtClean="0">
                <a:solidFill>
                  <a:schemeClr val="tx2">
                    <a:lumMod val="75000"/>
                  </a:schemeClr>
                </a:solidFill>
              </a:rPr>
              <a:t>Boxes</a:t>
            </a:r>
            <a:endParaRPr lang="en-US" dirty="0">
              <a:solidFill>
                <a:schemeClr val="tx2">
                  <a:lumMod val="75000"/>
                </a:schemeClr>
              </a:solidFill>
            </a:endParaRPr>
          </a:p>
        </p:txBody>
      </p:sp>
      <p:sp>
        <p:nvSpPr>
          <p:cNvPr id="8" name="TextBox 7"/>
          <p:cNvSpPr txBox="1"/>
          <p:nvPr/>
        </p:nvSpPr>
        <p:spPr>
          <a:xfrm>
            <a:off x="152400" y="1905000"/>
            <a:ext cx="3276600" cy="923330"/>
          </a:xfrm>
          <a:prstGeom prst="rect">
            <a:avLst/>
          </a:prstGeom>
          <a:noFill/>
        </p:spPr>
        <p:txBody>
          <a:bodyPr wrap="square" rtlCol="0">
            <a:spAutoFit/>
          </a:bodyPr>
          <a:lstStyle/>
          <a:p>
            <a:pPr>
              <a:buFont typeface="Arial" pitchFamily="34" charset="0"/>
              <a:buChar char="•"/>
            </a:pPr>
            <a:r>
              <a:rPr lang="en-US" dirty="0" smtClean="0">
                <a:solidFill>
                  <a:schemeClr val="tx2">
                    <a:lumMod val="75000"/>
                  </a:schemeClr>
                </a:solidFill>
              </a:rPr>
              <a:t>Align cross grain </a:t>
            </a:r>
          </a:p>
          <a:p>
            <a:pPr>
              <a:buFont typeface="Arial" pitchFamily="34" charset="0"/>
              <a:buChar char="•"/>
            </a:pPr>
            <a:r>
              <a:rPr lang="en-US" dirty="0" smtClean="0">
                <a:solidFill>
                  <a:schemeClr val="tx2">
                    <a:lumMod val="75000"/>
                  </a:schemeClr>
                </a:solidFill>
              </a:rPr>
              <a:t>Prevent warping and bowing</a:t>
            </a:r>
          </a:p>
          <a:p>
            <a:pPr>
              <a:buFont typeface="Arial" pitchFamily="34" charset="0"/>
              <a:buChar char="•"/>
            </a:pPr>
            <a:r>
              <a:rPr lang="en-US" dirty="0" smtClean="0">
                <a:solidFill>
                  <a:schemeClr val="tx2">
                    <a:lumMod val="75000"/>
                  </a:schemeClr>
                </a:solidFill>
              </a:rPr>
              <a:t>Allow cross grain movement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457200"/>
            <a:ext cx="7772400" cy="1470025"/>
          </a:xfrm>
        </p:spPr>
        <p:txBody>
          <a:bodyPr/>
          <a:lstStyle/>
          <a:p>
            <a:r>
              <a:rPr lang="en-US" dirty="0" smtClean="0">
                <a:solidFill>
                  <a:srgbClr val="FF0000"/>
                </a:solidFill>
              </a:rPr>
              <a:t>Dovetail Inlay - Dutchman</a:t>
            </a:r>
            <a:endParaRPr lang="en-US" dirty="0">
              <a:solidFill>
                <a:srgbClr val="FF0000"/>
              </a:solidFill>
            </a:endParaRPr>
          </a:p>
        </p:txBody>
      </p:sp>
      <p:sp>
        <p:nvSpPr>
          <p:cNvPr id="6" name="Subtitle 5"/>
          <p:cNvSpPr>
            <a:spLocks noGrp="1"/>
          </p:cNvSpPr>
          <p:nvPr>
            <p:ph type="subTitle" idx="1"/>
          </p:nvPr>
        </p:nvSpPr>
        <p:spPr>
          <a:xfrm>
            <a:off x="609600" y="1676400"/>
            <a:ext cx="4724400" cy="4495800"/>
          </a:xfrm>
        </p:spPr>
        <p:txBody>
          <a:bodyPr/>
          <a:lstStyle/>
          <a:p>
            <a:endParaRPr lang="en-US" dirty="0"/>
          </a:p>
        </p:txBody>
      </p:sp>
      <p:pic>
        <p:nvPicPr>
          <p:cNvPr id="7" name="Picture 6" descr="dovetail inlay.jpg"/>
          <p:cNvPicPr>
            <a:picLocks noChangeAspect="1"/>
          </p:cNvPicPr>
          <p:nvPr/>
        </p:nvPicPr>
        <p:blipFill>
          <a:blip r:embed="rId2" cstate="print"/>
          <a:stretch>
            <a:fillRect/>
          </a:stretch>
        </p:blipFill>
        <p:spPr>
          <a:xfrm>
            <a:off x="0" y="1828800"/>
            <a:ext cx="5105400" cy="4261899"/>
          </a:xfrm>
          <a:prstGeom prst="rect">
            <a:avLst/>
          </a:prstGeom>
        </p:spPr>
      </p:pic>
      <p:sp>
        <p:nvSpPr>
          <p:cNvPr id="8" name="TextBox 7"/>
          <p:cNvSpPr txBox="1"/>
          <p:nvPr/>
        </p:nvSpPr>
        <p:spPr>
          <a:xfrm>
            <a:off x="5410200" y="1828800"/>
            <a:ext cx="3581400" cy="3693319"/>
          </a:xfrm>
          <a:prstGeom prst="rect">
            <a:avLst/>
          </a:prstGeom>
          <a:noFill/>
        </p:spPr>
        <p:txBody>
          <a:bodyPr wrap="square" rtlCol="0">
            <a:spAutoFit/>
          </a:bodyPr>
          <a:lstStyle/>
          <a:p>
            <a:pPr>
              <a:buFont typeface="Arial" pitchFamily="34" charset="0"/>
              <a:buChar char="•"/>
            </a:pPr>
            <a:r>
              <a:rPr lang="en-US" sz="2400" dirty="0" smtClean="0">
                <a:solidFill>
                  <a:schemeClr val="tx2">
                    <a:lumMod val="75000"/>
                  </a:schemeClr>
                </a:solidFill>
              </a:rPr>
              <a:t>Inlay dovetail (bowtie)   shaped piece of wood to hold split from opening up more</a:t>
            </a:r>
          </a:p>
          <a:p>
            <a:pPr>
              <a:buFont typeface="Arial" pitchFamily="34" charset="0"/>
              <a:buChar char="•"/>
            </a:pPr>
            <a:r>
              <a:rPr lang="en-US" sz="2400" dirty="0" smtClean="0">
                <a:solidFill>
                  <a:schemeClr val="tx2">
                    <a:lumMod val="75000"/>
                  </a:schemeClr>
                </a:solidFill>
              </a:rPr>
              <a:t>Usually contrasting piece of wood</a:t>
            </a:r>
          </a:p>
          <a:p>
            <a:pPr>
              <a:buFont typeface="Arial" pitchFamily="34" charset="0"/>
              <a:buChar char="•"/>
            </a:pPr>
            <a:r>
              <a:rPr lang="en-US" sz="2400" dirty="0" smtClean="0">
                <a:solidFill>
                  <a:schemeClr val="tx2">
                    <a:lumMod val="75000"/>
                  </a:schemeClr>
                </a:solidFill>
              </a:rPr>
              <a:t>Accentuates a flaw</a:t>
            </a:r>
          </a:p>
          <a:p>
            <a:pPr>
              <a:buFont typeface="Arial" pitchFamily="34" charset="0"/>
              <a:buChar char="•"/>
            </a:pPr>
            <a:r>
              <a:rPr lang="en-US" sz="2400" dirty="0" smtClean="0">
                <a:solidFill>
                  <a:schemeClr val="tx2">
                    <a:lumMod val="75000"/>
                  </a:schemeClr>
                </a:solidFill>
              </a:rPr>
              <a:t>Decorative</a:t>
            </a:r>
          </a:p>
          <a:p>
            <a:endParaRPr lang="en-US" sz="2400" dirty="0" smtClean="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Other Dovetails??</a:t>
            </a:r>
            <a:endParaRPr lang="en-US" dirty="0">
              <a:solidFill>
                <a:srgbClr val="FF0000"/>
              </a:solidFill>
            </a:endParaRPr>
          </a:p>
        </p:txBody>
      </p:sp>
      <p:pic>
        <p:nvPicPr>
          <p:cNvPr id="5" name="Content Placeholder 4" descr="photo.JPG"/>
          <p:cNvPicPr>
            <a:picLocks noGrp="1" noChangeAspect="1"/>
          </p:cNvPicPr>
          <p:nvPr>
            <p:ph sz="half" idx="1"/>
          </p:nvPr>
        </p:nvPicPr>
        <p:blipFill>
          <a:blip r:embed="rId2" cstate="print"/>
          <a:stretch>
            <a:fillRect/>
          </a:stretch>
        </p:blipFill>
        <p:spPr>
          <a:xfrm>
            <a:off x="457199" y="2133600"/>
            <a:ext cx="5412629" cy="2590800"/>
          </a:xfrm>
        </p:spPr>
      </p:pic>
      <p:sp>
        <p:nvSpPr>
          <p:cNvPr id="4" name="Content Placeholder 3"/>
          <p:cNvSpPr>
            <a:spLocks noGrp="1"/>
          </p:cNvSpPr>
          <p:nvPr>
            <p:ph sz="half" idx="2"/>
          </p:nvPr>
        </p:nvSpPr>
        <p:spPr>
          <a:xfrm>
            <a:off x="6324600" y="1600200"/>
            <a:ext cx="2362200" cy="4525963"/>
          </a:xfrm>
        </p:spPr>
        <p:txBody>
          <a:bodyPr/>
          <a:lstStyle/>
          <a:p>
            <a:r>
              <a:rPr lang="en-US" dirty="0" smtClean="0"/>
              <a:t>Comments on other unusual dovetails?</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914400"/>
            <a:ext cx="7772400" cy="4419600"/>
          </a:xfrm>
        </p:spPr>
        <p:txBody>
          <a:bodyPr>
            <a:normAutofit/>
          </a:bodyPr>
          <a:lstStyle/>
          <a:p>
            <a:r>
              <a:rPr lang="en-US" sz="3200" dirty="0" smtClean="0"/>
              <a:t>You should be aware of the many different kinds of dovetails and their uses.  This needs to include the strengths and weaknesses of each joint,  so the next time you can determine the correct dovetail for your specific application.  With knowledge, skill and experience you can alter or design your own style of dovetail joints!   </a:t>
            </a:r>
            <a:endParaRPr lang="en-US" sz="3200" dirty="0"/>
          </a:p>
        </p:txBody>
      </p:sp>
      <p:sp>
        <p:nvSpPr>
          <p:cNvPr id="6" name="Subtitle 5"/>
          <p:cNvSpPr>
            <a:spLocks noGrp="1"/>
          </p:cNvSpPr>
          <p:nvPr>
            <p:ph type="subTitle" idx="1"/>
          </p:nvPr>
        </p:nvSpPr>
        <p:spPr>
          <a:xfrm>
            <a:off x="1295400" y="5638800"/>
            <a:ext cx="6781800" cy="1066800"/>
          </a:xfrm>
        </p:spPr>
        <p:txBody>
          <a:bodyPr>
            <a:normAutofit lnSpcReduction="10000"/>
          </a:bodyPr>
          <a:lstStyle/>
          <a:p>
            <a:r>
              <a:rPr lang="en-US" dirty="0" smtClean="0">
                <a:solidFill>
                  <a:srgbClr val="FF0000"/>
                </a:solidFill>
              </a:rPr>
              <a:t>Questions or Comments?</a:t>
            </a:r>
          </a:p>
          <a:p>
            <a:r>
              <a:rPr lang="en-US" dirty="0" smtClean="0">
                <a:solidFill>
                  <a:srgbClr val="FF0000"/>
                </a:solidFill>
              </a:rPr>
              <a:t>Suggestions?</a:t>
            </a:r>
            <a:endParaRPr lang="en-US"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Excessive Angles for Dovetails</a:t>
            </a:r>
            <a:endParaRPr lang="en-US" dirty="0">
              <a:solidFill>
                <a:srgbClr val="FF0000"/>
              </a:solidFill>
            </a:endParaRPr>
          </a:p>
        </p:txBody>
      </p:sp>
      <p:pic>
        <p:nvPicPr>
          <p:cNvPr id="5" name="Content Placeholder 4" descr="dove 15"/>
          <p:cNvPicPr>
            <a:picLocks noGrp="1"/>
          </p:cNvPicPr>
          <p:nvPr>
            <p:ph sz="half" idx="1"/>
          </p:nvPr>
        </p:nvPicPr>
        <p:blipFill>
          <a:blip r:embed="rId2" cstate="print"/>
          <a:srcRect/>
          <a:stretch>
            <a:fillRect/>
          </a:stretch>
        </p:blipFill>
        <p:spPr bwMode="auto">
          <a:xfrm>
            <a:off x="1828800" y="1905000"/>
            <a:ext cx="5410200" cy="3429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Results of Excessive Angles </a:t>
            </a:r>
            <a:endParaRPr lang="en-US" dirty="0">
              <a:solidFill>
                <a:srgbClr val="FF0000"/>
              </a:solidFill>
            </a:endParaRPr>
          </a:p>
        </p:txBody>
      </p:sp>
      <p:pic>
        <p:nvPicPr>
          <p:cNvPr id="6" name="Content Placeholder 5" descr="broken tail.jpg"/>
          <p:cNvPicPr>
            <a:picLocks noGrp="1" noChangeAspect="1"/>
          </p:cNvPicPr>
          <p:nvPr>
            <p:ph sz="half" idx="2"/>
          </p:nvPr>
        </p:nvPicPr>
        <p:blipFill>
          <a:blip r:embed="rId2" cstate="print"/>
          <a:stretch>
            <a:fillRect/>
          </a:stretch>
        </p:blipFill>
        <p:spPr>
          <a:xfrm>
            <a:off x="5105400" y="2209800"/>
            <a:ext cx="3810000" cy="4267200"/>
          </a:xfrm>
        </p:spPr>
      </p:pic>
      <p:pic>
        <p:nvPicPr>
          <p:cNvPr id="5" name="Content Placeholder 5" descr="acute dovetail.jpg"/>
          <p:cNvPicPr>
            <a:picLocks noGrp="1" noChangeAspect="1"/>
          </p:cNvPicPr>
          <p:nvPr>
            <p:ph sz="half" idx="1"/>
          </p:nvPr>
        </p:nvPicPr>
        <p:blipFill>
          <a:blip r:embed="rId3" cstate="print"/>
          <a:stretch>
            <a:fillRect/>
          </a:stretch>
        </p:blipFill>
        <p:spPr>
          <a:xfrm>
            <a:off x="152400" y="1676400"/>
            <a:ext cx="5027561" cy="2157984"/>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lstStyle/>
          <a:p>
            <a:endParaRPr lang="en-US" dirty="0"/>
          </a:p>
        </p:txBody>
      </p:sp>
      <p:pic>
        <p:nvPicPr>
          <p:cNvPr id="5" name="Picture 4" descr="http://d2amilv9vi9flo.cloudfront.net/wp-content/uploads/2010/10/Dovetails.gif"/>
          <p:cNvPicPr/>
          <p:nvPr/>
        </p:nvPicPr>
        <p:blipFill>
          <a:blip r:embed="rId2" cstate="print"/>
          <a:srcRect/>
          <a:stretch>
            <a:fillRect/>
          </a:stretch>
        </p:blipFill>
        <p:spPr bwMode="auto">
          <a:xfrm>
            <a:off x="1143000" y="304800"/>
            <a:ext cx="6477000" cy="1828800"/>
          </a:xfrm>
          <a:prstGeom prst="rect">
            <a:avLst/>
          </a:prstGeom>
          <a:noFill/>
          <a:ln w="9525">
            <a:noFill/>
            <a:miter lim="800000"/>
            <a:headEnd/>
            <a:tailEnd/>
          </a:ln>
        </p:spPr>
      </p:pic>
      <p:pic>
        <p:nvPicPr>
          <p:cNvPr id="6" name="Content Placeholder 5" descr="http://www.cheyennesales.com/images/818des.gif"/>
          <p:cNvPicPr>
            <a:picLocks noGrp="1"/>
          </p:cNvPicPr>
          <p:nvPr>
            <p:ph sz="half" idx="1"/>
          </p:nvPr>
        </p:nvPicPr>
        <p:blipFill>
          <a:blip r:embed="rId3" cstate="print"/>
          <a:srcRect/>
          <a:stretch>
            <a:fillRect/>
          </a:stretch>
        </p:blipFill>
        <p:spPr bwMode="auto">
          <a:xfrm>
            <a:off x="476250" y="2590800"/>
            <a:ext cx="4095750" cy="3356451"/>
          </a:xfrm>
          <a:prstGeom prst="rect">
            <a:avLst/>
          </a:prstGeom>
          <a:noFill/>
          <a:ln w="9525">
            <a:noFill/>
            <a:miter lim="800000"/>
            <a:headEnd/>
            <a:tailEnd/>
          </a:ln>
        </p:spPr>
      </p:pic>
      <p:pic>
        <p:nvPicPr>
          <p:cNvPr id="7" name="Content Placeholder 6" descr="http://web.hypersurf.com/~charlie2/AKEDAdtJig/Photos/AKEDAbitGeometry.gif"/>
          <p:cNvPicPr>
            <a:picLocks noGrp="1"/>
          </p:cNvPicPr>
          <p:nvPr>
            <p:ph sz="half" idx="2"/>
          </p:nvPr>
        </p:nvPicPr>
        <p:blipFill>
          <a:blip r:embed="rId4" cstate="print"/>
          <a:srcRect/>
          <a:stretch>
            <a:fillRect/>
          </a:stretch>
        </p:blipFill>
        <p:spPr bwMode="auto">
          <a:xfrm>
            <a:off x="4876800" y="2590800"/>
            <a:ext cx="3947160" cy="1424940"/>
          </a:xfrm>
          <a:prstGeom prst="rect">
            <a:avLst/>
          </a:prstGeom>
          <a:noFill/>
          <a:ln w="9525">
            <a:noFill/>
            <a:miter lim="800000"/>
            <a:headEnd/>
            <a:tailEnd/>
          </a:ln>
        </p:spPr>
      </p:pic>
      <p:sp>
        <p:nvSpPr>
          <p:cNvPr id="8" name="TextBox 7"/>
          <p:cNvSpPr txBox="1"/>
          <p:nvPr/>
        </p:nvSpPr>
        <p:spPr>
          <a:xfrm>
            <a:off x="4800600" y="4114800"/>
            <a:ext cx="3962400" cy="2677656"/>
          </a:xfrm>
          <a:prstGeom prst="rect">
            <a:avLst/>
          </a:prstGeom>
          <a:noFill/>
        </p:spPr>
        <p:txBody>
          <a:bodyPr wrap="square" rtlCol="0">
            <a:spAutoFit/>
          </a:bodyPr>
          <a:lstStyle/>
          <a:p>
            <a:pPr>
              <a:buFont typeface="Arial" pitchFamily="34" charset="0"/>
              <a:buChar char="•"/>
            </a:pPr>
            <a:r>
              <a:rPr lang="en-US" sz="2400" dirty="0" smtClean="0">
                <a:solidFill>
                  <a:srgbClr val="FF0000"/>
                </a:solidFill>
              </a:rPr>
              <a:t>Common dovetail bits by two manufacturers.</a:t>
            </a:r>
          </a:p>
          <a:p>
            <a:pPr>
              <a:buFont typeface="Arial" pitchFamily="34" charset="0"/>
              <a:buChar char="•"/>
            </a:pPr>
            <a:r>
              <a:rPr lang="en-US" sz="2400" dirty="0" smtClean="0">
                <a:solidFill>
                  <a:srgbClr val="FF0000"/>
                </a:solidFill>
              </a:rPr>
              <a:t>Angle vs. depth of cut</a:t>
            </a:r>
          </a:p>
          <a:p>
            <a:pPr>
              <a:buFont typeface="Arial" pitchFamily="34" charset="0"/>
              <a:buChar char="•"/>
            </a:pPr>
            <a:r>
              <a:rPr lang="en-US" sz="2400" dirty="0" smtClean="0">
                <a:solidFill>
                  <a:srgbClr val="FF0000"/>
                </a:solidFill>
              </a:rPr>
              <a:t>Notice the range in the angles.</a:t>
            </a:r>
          </a:p>
          <a:p>
            <a:pPr>
              <a:buFont typeface="Arial" pitchFamily="34" charset="0"/>
              <a:buChar char="•"/>
            </a:pPr>
            <a:r>
              <a:rPr lang="en-US" sz="2400" dirty="0" smtClean="0">
                <a:solidFill>
                  <a:srgbClr val="FF0000"/>
                </a:solidFill>
              </a:rPr>
              <a:t>Must allow room for shank of router bit.</a:t>
            </a:r>
            <a:endParaRPr lang="en-US" sz="2400"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Dovetail Bevel </a:t>
            </a:r>
            <a:endParaRPr lang="en-US" dirty="0">
              <a:solidFill>
                <a:srgbClr val="FF0000"/>
              </a:solidFill>
            </a:endParaRPr>
          </a:p>
        </p:txBody>
      </p:sp>
      <p:pic>
        <p:nvPicPr>
          <p:cNvPr id="5" name="Content Placeholder 4" descr="finding the slope 51.jpg"/>
          <p:cNvPicPr>
            <a:picLocks noGrp="1" noChangeAspect="1"/>
          </p:cNvPicPr>
          <p:nvPr>
            <p:ph sz="half" idx="1"/>
          </p:nvPr>
        </p:nvPicPr>
        <p:blipFill>
          <a:blip r:embed="rId2" cstate="print"/>
          <a:stretch>
            <a:fillRect/>
          </a:stretch>
        </p:blipFill>
        <p:spPr>
          <a:xfrm>
            <a:off x="381000" y="2438400"/>
            <a:ext cx="4176463" cy="2711037"/>
          </a:xfrm>
        </p:spPr>
      </p:pic>
      <p:sp>
        <p:nvSpPr>
          <p:cNvPr id="4" name="Content Placeholder 3"/>
          <p:cNvSpPr>
            <a:spLocks noGrp="1"/>
          </p:cNvSpPr>
          <p:nvPr>
            <p:ph sz="half" idx="2"/>
          </p:nvPr>
        </p:nvSpPr>
        <p:spPr/>
        <p:txBody>
          <a:bodyPr>
            <a:normAutofit/>
          </a:bodyPr>
          <a:lstStyle/>
          <a:p>
            <a:r>
              <a:rPr lang="en-US" dirty="0" smtClean="0"/>
              <a:t>To find the angle draw a line square with the edge of a board and divide it into 6 or 8 parts as desired; from the end of the line and square with it, mark off a space equal to one of the divisions and set the bevel as shown.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228600"/>
            <a:ext cx="7772400" cy="1470025"/>
          </a:xfrm>
        </p:spPr>
        <p:txBody>
          <a:bodyPr/>
          <a:lstStyle/>
          <a:p>
            <a:r>
              <a:rPr lang="en-US" dirty="0" smtClean="0">
                <a:solidFill>
                  <a:srgbClr val="FF0000"/>
                </a:solidFill>
              </a:rPr>
              <a:t>Dovetail Marker</a:t>
            </a:r>
            <a:endParaRPr lang="en-US" dirty="0">
              <a:solidFill>
                <a:srgbClr val="FF0000"/>
              </a:solidFill>
            </a:endParaRPr>
          </a:p>
        </p:txBody>
      </p:sp>
      <p:pic>
        <p:nvPicPr>
          <p:cNvPr id="7" name="Picture 6" descr="dovetail marker.jpg"/>
          <p:cNvPicPr>
            <a:picLocks noChangeAspect="1"/>
          </p:cNvPicPr>
          <p:nvPr/>
        </p:nvPicPr>
        <p:blipFill>
          <a:blip r:embed="rId2" cstate="print"/>
          <a:stretch>
            <a:fillRect/>
          </a:stretch>
        </p:blipFill>
        <p:spPr>
          <a:xfrm>
            <a:off x="609600" y="1447800"/>
            <a:ext cx="2971800" cy="4518212"/>
          </a:xfrm>
          <a:prstGeom prst="rect">
            <a:avLst/>
          </a:prstGeom>
        </p:spPr>
      </p:pic>
      <p:sp>
        <p:nvSpPr>
          <p:cNvPr id="8" name="TextBox 7"/>
          <p:cNvSpPr txBox="1"/>
          <p:nvPr/>
        </p:nvSpPr>
        <p:spPr>
          <a:xfrm>
            <a:off x="5105400" y="2590800"/>
            <a:ext cx="3657600" cy="3539430"/>
          </a:xfrm>
          <a:prstGeom prst="rect">
            <a:avLst/>
          </a:prstGeom>
          <a:noFill/>
        </p:spPr>
        <p:txBody>
          <a:bodyPr wrap="square" rtlCol="0">
            <a:spAutoFit/>
          </a:bodyPr>
          <a:lstStyle/>
          <a:p>
            <a:pPr>
              <a:buFont typeface="Arial" pitchFamily="34" charset="0"/>
              <a:buChar char="•"/>
            </a:pPr>
            <a:r>
              <a:rPr lang="en-US" sz="2800" dirty="0" smtClean="0">
                <a:solidFill>
                  <a:schemeClr val="accent1">
                    <a:lumMod val="50000"/>
                  </a:schemeClr>
                </a:solidFill>
              </a:rPr>
              <a:t>Manufactured dovetails markers mostly cover 3 common sizes.</a:t>
            </a:r>
          </a:p>
          <a:p>
            <a:pPr>
              <a:buFont typeface="Arial" pitchFamily="34" charset="0"/>
              <a:buChar char="•"/>
            </a:pPr>
            <a:endParaRPr lang="en-US" sz="2800" dirty="0" smtClean="0">
              <a:solidFill>
                <a:schemeClr val="accent1">
                  <a:lumMod val="50000"/>
                </a:schemeClr>
              </a:solidFill>
            </a:endParaRPr>
          </a:p>
          <a:p>
            <a:pPr>
              <a:buFont typeface="Arial" pitchFamily="34" charset="0"/>
              <a:buChar char="•"/>
            </a:pPr>
            <a:r>
              <a:rPr lang="en-US" sz="2800" dirty="0" smtClean="0">
                <a:solidFill>
                  <a:schemeClr val="accent1">
                    <a:lumMod val="50000"/>
                  </a:schemeClr>
                </a:solidFill>
              </a:rPr>
              <a:t>Shop made dovetails markers can be customized.  </a:t>
            </a:r>
            <a:endParaRPr lang="en-US" sz="2800" dirty="0">
              <a:solidFill>
                <a:schemeClr val="accent1">
                  <a:lumMod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304801"/>
            <a:ext cx="7772400" cy="838199"/>
          </a:xfrm>
        </p:spPr>
        <p:txBody>
          <a:bodyPr/>
          <a:lstStyle/>
          <a:p>
            <a:r>
              <a:rPr lang="en-US" dirty="0" smtClean="0">
                <a:solidFill>
                  <a:srgbClr val="FF0000"/>
                </a:solidFill>
              </a:rPr>
              <a:t>Full/Through Dovetails</a:t>
            </a:r>
            <a:endParaRPr lang="en-US" dirty="0">
              <a:solidFill>
                <a:srgbClr val="FF0000"/>
              </a:solidFill>
            </a:endParaRPr>
          </a:p>
        </p:txBody>
      </p:sp>
      <p:pic>
        <p:nvPicPr>
          <p:cNvPr id="7" name="Picture 6" descr="Through Dovetail"/>
          <p:cNvPicPr/>
          <p:nvPr/>
        </p:nvPicPr>
        <p:blipFill>
          <a:blip r:embed="rId2" cstate="print"/>
          <a:srcRect/>
          <a:stretch>
            <a:fillRect/>
          </a:stretch>
        </p:blipFill>
        <p:spPr bwMode="auto">
          <a:xfrm>
            <a:off x="762000" y="2362200"/>
            <a:ext cx="3276600" cy="2438400"/>
          </a:xfrm>
          <a:prstGeom prst="rect">
            <a:avLst/>
          </a:prstGeom>
          <a:noFill/>
          <a:ln w="9525">
            <a:noFill/>
            <a:miter lim="800000"/>
            <a:headEnd/>
            <a:tailEnd/>
          </a:ln>
        </p:spPr>
      </p:pic>
      <p:sp>
        <p:nvSpPr>
          <p:cNvPr id="8" name="TextBox 7"/>
          <p:cNvSpPr txBox="1"/>
          <p:nvPr/>
        </p:nvSpPr>
        <p:spPr>
          <a:xfrm>
            <a:off x="4648200" y="1066800"/>
            <a:ext cx="4267200" cy="6001643"/>
          </a:xfrm>
          <a:prstGeom prst="rect">
            <a:avLst/>
          </a:prstGeom>
          <a:noFill/>
        </p:spPr>
        <p:txBody>
          <a:bodyPr wrap="square" rtlCol="0">
            <a:spAutoFit/>
          </a:bodyPr>
          <a:lstStyle/>
          <a:p>
            <a:r>
              <a:rPr lang="en-US" sz="2400" dirty="0" smtClean="0">
                <a:solidFill>
                  <a:srgbClr val="FF0000"/>
                </a:solidFill>
              </a:rPr>
              <a:t>Hand cut vs. machine cut vs. template cut</a:t>
            </a:r>
          </a:p>
          <a:p>
            <a:r>
              <a:rPr lang="en-US" sz="2400" dirty="0" smtClean="0">
                <a:solidFill>
                  <a:schemeClr val="tx2">
                    <a:lumMod val="75000"/>
                  </a:schemeClr>
                </a:solidFill>
              </a:rPr>
              <a:t>Directional – be aware of forces</a:t>
            </a:r>
          </a:p>
          <a:p>
            <a:r>
              <a:rPr lang="en-US" sz="2400" dirty="0" smtClean="0">
                <a:solidFill>
                  <a:schemeClr val="tx2">
                    <a:lumMod val="75000"/>
                  </a:schemeClr>
                </a:solidFill>
              </a:rPr>
              <a:t>Exposed vs. non-exposed </a:t>
            </a:r>
          </a:p>
          <a:p>
            <a:r>
              <a:rPr lang="en-US" sz="2400" dirty="0" smtClean="0">
                <a:solidFill>
                  <a:schemeClr val="tx2">
                    <a:lumMod val="75000"/>
                  </a:schemeClr>
                </a:solidFill>
              </a:rPr>
              <a:t>Thickness of wood</a:t>
            </a:r>
          </a:p>
          <a:p>
            <a:r>
              <a:rPr lang="en-US" sz="2400" dirty="0" smtClean="0">
                <a:solidFill>
                  <a:schemeClr val="tx2">
                    <a:lumMod val="75000"/>
                  </a:schemeClr>
                </a:solidFill>
              </a:rPr>
              <a:t>Species of wood (fibers)</a:t>
            </a:r>
          </a:p>
          <a:p>
            <a:r>
              <a:rPr lang="en-US" sz="2400" dirty="0" smtClean="0">
                <a:solidFill>
                  <a:schemeClr val="tx2">
                    <a:lumMod val="75000"/>
                  </a:schemeClr>
                </a:solidFill>
              </a:rPr>
              <a:t>Symmetrical vs. Asymmetrical</a:t>
            </a:r>
          </a:p>
          <a:p>
            <a:r>
              <a:rPr lang="en-US" sz="2400" dirty="0" smtClean="0">
                <a:solidFill>
                  <a:schemeClr val="tx2">
                    <a:lumMod val="75000"/>
                  </a:schemeClr>
                </a:solidFill>
              </a:rPr>
              <a:t>Number of tails – even vs. odd</a:t>
            </a:r>
          </a:p>
          <a:p>
            <a:r>
              <a:rPr lang="en-US" sz="2400" dirty="0" smtClean="0">
                <a:solidFill>
                  <a:schemeClr val="tx2">
                    <a:lumMod val="75000"/>
                  </a:schemeClr>
                </a:solidFill>
              </a:rPr>
              <a:t>Proportions of tails and pins</a:t>
            </a:r>
          </a:p>
          <a:p>
            <a:r>
              <a:rPr lang="en-US" sz="2400" dirty="0" smtClean="0">
                <a:solidFill>
                  <a:schemeClr val="tx2">
                    <a:lumMod val="75000"/>
                  </a:schemeClr>
                </a:solidFill>
              </a:rPr>
              <a:t>Size of pins</a:t>
            </a:r>
          </a:p>
          <a:p>
            <a:r>
              <a:rPr lang="en-US" sz="2400" dirty="0" smtClean="0">
                <a:solidFill>
                  <a:schemeClr val="accent6">
                    <a:lumMod val="75000"/>
                  </a:schemeClr>
                </a:solidFill>
              </a:rPr>
              <a:t>Half pin vs. half tail at top</a:t>
            </a:r>
          </a:p>
          <a:p>
            <a:r>
              <a:rPr lang="en-US" sz="2400" dirty="0" smtClean="0">
                <a:solidFill>
                  <a:schemeClr val="tx2">
                    <a:lumMod val="75000"/>
                  </a:schemeClr>
                </a:solidFill>
              </a:rPr>
              <a:t>Proud vs. flush</a:t>
            </a:r>
          </a:p>
          <a:p>
            <a:r>
              <a:rPr lang="en-US" sz="2400" dirty="0" smtClean="0">
                <a:solidFill>
                  <a:schemeClr val="accent6">
                    <a:lumMod val="75000"/>
                  </a:schemeClr>
                </a:solidFill>
              </a:rPr>
              <a:t>Undercut vs. square cut</a:t>
            </a:r>
          </a:p>
          <a:p>
            <a:r>
              <a:rPr lang="en-US" sz="2400" dirty="0" smtClean="0">
                <a:solidFill>
                  <a:schemeClr val="accent6">
                    <a:lumMod val="75000"/>
                  </a:schemeClr>
                </a:solidFill>
              </a:rPr>
              <a:t>Long grain vs. end grain glue surface</a:t>
            </a:r>
          </a:p>
          <a:p>
            <a:endParaRPr lang="en-US" sz="2400" dirty="0"/>
          </a:p>
        </p:txBody>
      </p:sp>
      <p:sp>
        <p:nvSpPr>
          <p:cNvPr id="6" name="TextBox 5"/>
          <p:cNvSpPr txBox="1"/>
          <p:nvPr/>
        </p:nvSpPr>
        <p:spPr>
          <a:xfrm>
            <a:off x="609600" y="5562600"/>
            <a:ext cx="3048000" cy="646331"/>
          </a:xfrm>
          <a:prstGeom prst="rect">
            <a:avLst/>
          </a:prstGeom>
          <a:noFill/>
        </p:spPr>
        <p:txBody>
          <a:bodyPr wrap="square" rtlCol="0">
            <a:spAutoFit/>
          </a:bodyPr>
          <a:lstStyle/>
          <a:p>
            <a:r>
              <a:rPr lang="en-US" dirty="0" smtClean="0"/>
              <a:t>Identify Tails or Pins by looking at the face of the board.</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1064</TotalTime>
  <Words>1049</Words>
  <Application>Microsoft Office PowerPoint</Application>
  <PresentationFormat>On-screen Show (4:3)</PresentationFormat>
  <Paragraphs>202</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Types of Dovetails</vt:lpstr>
      <vt:lpstr>Dovetail Discussion</vt:lpstr>
      <vt:lpstr>Angle of dovetail</vt:lpstr>
      <vt:lpstr>Excessive Angles for Dovetails</vt:lpstr>
      <vt:lpstr>Results of Excessive Angles </vt:lpstr>
      <vt:lpstr>Slide 6</vt:lpstr>
      <vt:lpstr>Dovetail Bevel </vt:lpstr>
      <vt:lpstr>Dovetail Marker</vt:lpstr>
      <vt:lpstr>Full/Through Dovetails</vt:lpstr>
      <vt:lpstr>Full/Through Dovetail</vt:lpstr>
      <vt:lpstr>Half Pin vs. Half Tail Dovetail</vt:lpstr>
      <vt:lpstr>Beveled Dovetails</vt:lpstr>
      <vt:lpstr>Compound Dovetail</vt:lpstr>
      <vt:lpstr>Lap Dovetail</vt:lpstr>
      <vt:lpstr>Sliding Lap Dovetail</vt:lpstr>
      <vt:lpstr>Bridle Dovetail</vt:lpstr>
      <vt:lpstr>Dovetail Scarf Joint</vt:lpstr>
      <vt:lpstr>Half Blind Dovetail</vt:lpstr>
      <vt:lpstr>Full Blind/Double Lap/Secret Dovetail</vt:lpstr>
      <vt:lpstr>Blind Mitered Dovetail </vt:lpstr>
      <vt:lpstr>Mitered Through Dovetail</vt:lpstr>
      <vt:lpstr>Anatomy of a Mitered Through Dovetail</vt:lpstr>
      <vt:lpstr>Sliding/Housed/Tapered Dovetail</vt:lpstr>
      <vt:lpstr>Half Sliding/Bareface Dovetail</vt:lpstr>
      <vt:lpstr>Diminished Dovetail</vt:lpstr>
      <vt:lpstr>Tensioned Dovetail</vt:lpstr>
      <vt:lpstr>Modified Tensioned Dovetail</vt:lpstr>
      <vt:lpstr>Decorative Dovetail (Hounds tooth)</vt:lpstr>
      <vt:lpstr>Hounds Tooth Dovetail in progress</vt:lpstr>
      <vt:lpstr>Doweled Dovetail</vt:lpstr>
      <vt:lpstr> Double Dovetail </vt:lpstr>
      <vt:lpstr>Hand Cut Double Dovetail</vt:lpstr>
      <vt:lpstr>Dovetail Keys and Splines</vt:lpstr>
      <vt:lpstr>Dovetail Inlay - Dutchman</vt:lpstr>
      <vt:lpstr>Other Dovetails??</vt:lpstr>
      <vt:lpstr>You should be aware of the many different kinds of dovetails and their uses.  This needs to include the strengths and weaknesses of each joint,  so the next time you can determine the correct dovetail for your specific application.  With knowledge, skill and experience you can alter or design your own style of dovetail joints!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Dovetails</dc:title>
  <dc:creator>Belinda</dc:creator>
  <cp:lastModifiedBy>Jerill Vance</cp:lastModifiedBy>
  <cp:revision>97</cp:revision>
  <dcterms:created xsi:type="dcterms:W3CDTF">2014-01-30T18:39:15Z</dcterms:created>
  <dcterms:modified xsi:type="dcterms:W3CDTF">2014-02-26T21:22:19Z</dcterms:modified>
</cp:coreProperties>
</file>